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handoutMasterIdLst>
    <p:handoutMasterId r:id="rId95"/>
  </p:handoutMasterIdLst>
  <p:sldIdLst>
    <p:sldId id="256" r:id="rId2"/>
    <p:sldId id="258" r:id="rId3"/>
    <p:sldId id="847" r:id="rId4"/>
    <p:sldId id="306" r:id="rId5"/>
    <p:sldId id="837" r:id="rId6"/>
    <p:sldId id="877" r:id="rId7"/>
    <p:sldId id="897" r:id="rId8"/>
    <p:sldId id="858" r:id="rId9"/>
    <p:sldId id="475" r:id="rId10"/>
    <p:sldId id="859" r:id="rId11"/>
    <p:sldId id="263" r:id="rId12"/>
    <p:sldId id="480" r:id="rId13"/>
    <p:sldId id="481" r:id="rId14"/>
    <p:sldId id="482" r:id="rId15"/>
    <p:sldId id="860" r:id="rId16"/>
    <p:sldId id="840" r:id="rId17"/>
    <p:sldId id="841" r:id="rId18"/>
    <p:sldId id="862" r:id="rId19"/>
    <p:sldId id="849" r:id="rId20"/>
    <p:sldId id="878" r:id="rId21"/>
    <p:sldId id="880" r:id="rId22"/>
    <p:sldId id="795" r:id="rId23"/>
    <p:sldId id="846" r:id="rId24"/>
    <p:sldId id="905" r:id="rId25"/>
    <p:sldId id="801" r:id="rId26"/>
    <p:sldId id="309" r:id="rId27"/>
    <p:sldId id="593" r:id="rId28"/>
    <p:sldId id="323" r:id="rId29"/>
    <p:sldId id="594" r:id="rId30"/>
    <p:sldId id="595" r:id="rId31"/>
    <p:sldId id="330" r:id="rId32"/>
    <p:sldId id="317" r:id="rId33"/>
    <p:sldId id="903" r:id="rId34"/>
    <p:sldId id="596" r:id="rId35"/>
    <p:sldId id="308" r:id="rId36"/>
    <p:sldId id="848" r:id="rId37"/>
    <p:sldId id="906" r:id="rId38"/>
    <p:sldId id="598" r:id="rId39"/>
    <p:sldId id="907" r:id="rId40"/>
    <p:sldId id="739" r:id="rId41"/>
    <p:sldId id="340" r:id="rId42"/>
    <p:sldId id="640" r:id="rId43"/>
    <p:sldId id="342" r:id="rId44"/>
    <p:sldId id="867" r:id="rId45"/>
    <p:sldId id="642" r:id="rId46"/>
    <p:sldId id="904" r:id="rId47"/>
    <p:sldId id="868" r:id="rId48"/>
    <p:sldId id="673" r:id="rId49"/>
    <p:sldId id="912" r:id="rId50"/>
    <p:sldId id="898" r:id="rId51"/>
    <p:sldId id="899" r:id="rId52"/>
    <p:sldId id="674" r:id="rId53"/>
    <p:sldId id="915" r:id="rId54"/>
    <p:sldId id="913" r:id="rId55"/>
    <p:sldId id="900" r:id="rId56"/>
    <p:sldId id="901" r:id="rId57"/>
    <p:sldId id="864" r:id="rId58"/>
    <p:sldId id="863" r:id="rId59"/>
    <p:sldId id="865" r:id="rId60"/>
    <p:sldId id="908" r:id="rId61"/>
    <p:sldId id="737" r:id="rId62"/>
    <p:sldId id="870" r:id="rId63"/>
    <p:sldId id="914" r:id="rId64"/>
    <p:sldId id="871" r:id="rId65"/>
    <p:sldId id="872" r:id="rId66"/>
    <p:sldId id="873" r:id="rId67"/>
    <p:sldId id="909" r:id="rId68"/>
    <p:sldId id="885" r:id="rId69"/>
    <p:sldId id="347" r:id="rId70"/>
    <p:sldId id="886" r:id="rId71"/>
    <p:sldId id="888" r:id="rId72"/>
    <p:sldId id="887" r:id="rId73"/>
    <p:sldId id="707" r:id="rId74"/>
    <p:sldId id="869" r:id="rId75"/>
    <p:sldId id="910" r:id="rId76"/>
    <p:sldId id="881" r:id="rId77"/>
    <p:sldId id="896" r:id="rId78"/>
    <p:sldId id="883" r:id="rId79"/>
    <p:sldId id="744" r:id="rId80"/>
    <p:sldId id="911" r:id="rId81"/>
    <p:sldId id="892" r:id="rId82"/>
    <p:sldId id="893" r:id="rId83"/>
    <p:sldId id="894" r:id="rId84"/>
    <p:sldId id="750" r:id="rId85"/>
    <p:sldId id="752" r:id="rId86"/>
    <p:sldId id="895" r:id="rId87"/>
    <p:sldId id="747" r:id="rId88"/>
    <p:sldId id="891" r:id="rId89"/>
    <p:sldId id="889" r:id="rId90"/>
    <p:sldId id="850" r:id="rId91"/>
    <p:sldId id="874" r:id="rId92"/>
    <p:sldId id="87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6B8"/>
    <a:srgbClr val="EB6E19"/>
    <a:srgbClr val="CC3300"/>
    <a:srgbClr val="687BC1"/>
    <a:srgbClr val="1F3D9D"/>
    <a:srgbClr val="BDC1F2"/>
    <a:srgbClr val="00999A"/>
    <a:srgbClr val="00B0F0"/>
    <a:srgbClr val="AFABAB"/>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1841" autoAdjust="0"/>
  </p:normalViewPr>
  <p:slideViewPr>
    <p:cSldViewPr snapToGrid="0">
      <p:cViewPr varScale="1">
        <p:scale>
          <a:sx n="74" d="100"/>
          <a:sy n="74" d="100"/>
        </p:scale>
        <p:origin x="576" y="7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2019/8/16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229584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pPr/>
              <a:t>2019/8/16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pPr/>
              <a:t>‹#›</a:t>
            </a:fld>
            <a:endParaRPr kumimoji="1" lang="zh-CN" altLang="en-US"/>
          </a:p>
        </p:txBody>
      </p:sp>
    </p:spTree>
    <p:extLst>
      <p:ext uri="{BB962C8B-B14F-4D97-AF65-F5344CB8AC3E}">
        <p14:creationId xmlns:p14="http://schemas.microsoft.com/office/powerpoint/2010/main" val="138124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1</a:t>
            </a:fld>
            <a:endParaRPr kumimoji="1" lang="zh-CN" altLang="en-US"/>
          </a:p>
        </p:txBody>
      </p:sp>
    </p:spTree>
    <p:extLst>
      <p:ext uri="{BB962C8B-B14F-4D97-AF65-F5344CB8AC3E}">
        <p14:creationId xmlns:p14="http://schemas.microsoft.com/office/powerpoint/2010/main" val="112602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54</a:t>
            </a:fld>
            <a:endParaRPr kumimoji="1" lang="zh-CN" altLang="en-US"/>
          </a:p>
        </p:txBody>
      </p:sp>
    </p:spTree>
    <p:extLst>
      <p:ext uri="{BB962C8B-B14F-4D97-AF65-F5344CB8AC3E}">
        <p14:creationId xmlns:p14="http://schemas.microsoft.com/office/powerpoint/2010/main" val="296417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56</a:t>
            </a:fld>
            <a:endParaRPr kumimoji="1" lang="zh-CN" altLang="en-US"/>
          </a:p>
        </p:txBody>
      </p:sp>
    </p:spTree>
    <p:extLst>
      <p:ext uri="{BB962C8B-B14F-4D97-AF65-F5344CB8AC3E}">
        <p14:creationId xmlns:p14="http://schemas.microsoft.com/office/powerpoint/2010/main" val="224556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6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769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79</a:t>
            </a:fld>
            <a:endParaRPr kumimoji="1" lang="zh-CN" altLang="en-US"/>
          </a:p>
        </p:txBody>
      </p:sp>
    </p:spTree>
    <p:extLst>
      <p:ext uri="{BB962C8B-B14F-4D97-AF65-F5344CB8AC3E}">
        <p14:creationId xmlns:p14="http://schemas.microsoft.com/office/powerpoint/2010/main" val="2810815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84</a:t>
            </a:fld>
            <a:endParaRPr kumimoji="1" lang="zh-CN" altLang="en-US"/>
          </a:p>
        </p:txBody>
      </p:sp>
    </p:spTree>
    <p:extLst>
      <p:ext uri="{BB962C8B-B14F-4D97-AF65-F5344CB8AC3E}">
        <p14:creationId xmlns:p14="http://schemas.microsoft.com/office/powerpoint/2010/main" val="351633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85</a:t>
            </a:fld>
            <a:endParaRPr kumimoji="1" lang="zh-CN" altLang="en-US"/>
          </a:p>
        </p:txBody>
      </p:sp>
    </p:spTree>
    <p:extLst>
      <p:ext uri="{BB962C8B-B14F-4D97-AF65-F5344CB8AC3E}">
        <p14:creationId xmlns:p14="http://schemas.microsoft.com/office/powerpoint/2010/main" val="3559526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87</a:t>
            </a:fld>
            <a:endParaRPr kumimoji="1" lang="zh-CN" altLang="en-US"/>
          </a:p>
        </p:txBody>
      </p:sp>
    </p:spTree>
    <p:extLst>
      <p:ext uri="{BB962C8B-B14F-4D97-AF65-F5344CB8AC3E}">
        <p14:creationId xmlns:p14="http://schemas.microsoft.com/office/powerpoint/2010/main" val="3749213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89</a:t>
            </a:fld>
            <a:endParaRPr kumimoji="1" lang="zh-CN" altLang="en-US"/>
          </a:p>
        </p:txBody>
      </p:sp>
    </p:spTree>
    <p:extLst>
      <p:ext uri="{BB962C8B-B14F-4D97-AF65-F5344CB8AC3E}">
        <p14:creationId xmlns:p14="http://schemas.microsoft.com/office/powerpoint/2010/main" val="373945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91</a:t>
            </a:fld>
            <a:endParaRPr kumimoji="1" lang="zh-CN" altLang="en-US"/>
          </a:p>
        </p:txBody>
      </p:sp>
    </p:spTree>
    <p:extLst>
      <p:ext uri="{BB962C8B-B14F-4D97-AF65-F5344CB8AC3E}">
        <p14:creationId xmlns:p14="http://schemas.microsoft.com/office/powerpoint/2010/main" val="382493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6</a:t>
            </a:fld>
            <a:endParaRPr kumimoji="1" lang="zh-CN" altLang="en-US"/>
          </a:p>
        </p:txBody>
      </p:sp>
    </p:spTree>
    <p:extLst>
      <p:ext uri="{BB962C8B-B14F-4D97-AF65-F5344CB8AC3E}">
        <p14:creationId xmlns:p14="http://schemas.microsoft.com/office/powerpoint/2010/main" val="51923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92</a:t>
            </a:fld>
            <a:endParaRPr kumimoji="1" lang="zh-CN" altLang="en-US"/>
          </a:p>
        </p:txBody>
      </p:sp>
    </p:spTree>
    <p:extLst>
      <p:ext uri="{BB962C8B-B14F-4D97-AF65-F5344CB8AC3E}">
        <p14:creationId xmlns:p14="http://schemas.microsoft.com/office/powerpoint/2010/main" val="187322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7</a:t>
            </a:fld>
            <a:endParaRPr kumimoji="1" lang="zh-CN" altLang="en-US"/>
          </a:p>
        </p:txBody>
      </p:sp>
    </p:spTree>
    <p:extLst>
      <p:ext uri="{BB962C8B-B14F-4D97-AF65-F5344CB8AC3E}">
        <p14:creationId xmlns:p14="http://schemas.microsoft.com/office/powerpoint/2010/main" val="104405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26</a:t>
            </a:fld>
            <a:endParaRPr kumimoji="1" lang="zh-CN" altLang="en-US"/>
          </a:p>
        </p:txBody>
      </p:sp>
    </p:spTree>
    <p:extLst>
      <p:ext uri="{BB962C8B-B14F-4D97-AF65-F5344CB8AC3E}">
        <p14:creationId xmlns:p14="http://schemas.microsoft.com/office/powerpoint/2010/main" val="301501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33</a:t>
            </a:fld>
            <a:endParaRPr kumimoji="1" lang="zh-CN" altLang="en-US"/>
          </a:p>
        </p:txBody>
      </p:sp>
    </p:spTree>
    <p:extLst>
      <p:ext uri="{BB962C8B-B14F-4D97-AF65-F5344CB8AC3E}">
        <p14:creationId xmlns:p14="http://schemas.microsoft.com/office/powerpoint/2010/main" val="273932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40</a:t>
            </a:fld>
            <a:endParaRPr kumimoji="1" lang="zh-CN" altLang="en-US"/>
          </a:p>
        </p:txBody>
      </p:sp>
    </p:spTree>
    <p:extLst>
      <p:ext uri="{BB962C8B-B14F-4D97-AF65-F5344CB8AC3E}">
        <p14:creationId xmlns:p14="http://schemas.microsoft.com/office/powerpoint/2010/main" val="12880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42</a:t>
            </a:fld>
            <a:endParaRPr kumimoji="1" lang="zh-CN" altLang="en-US"/>
          </a:p>
        </p:txBody>
      </p:sp>
    </p:spTree>
    <p:extLst>
      <p:ext uri="{BB962C8B-B14F-4D97-AF65-F5344CB8AC3E}">
        <p14:creationId xmlns:p14="http://schemas.microsoft.com/office/powerpoint/2010/main" val="44076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50</a:t>
            </a:fld>
            <a:endParaRPr kumimoji="1" lang="zh-CN" altLang="en-US"/>
          </a:p>
        </p:txBody>
      </p:sp>
    </p:spTree>
    <p:extLst>
      <p:ext uri="{BB962C8B-B14F-4D97-AF65-F5344CB8AC3E}">
        <p14:creationId xmlns:p14="http://schemas.microsoft.com/office/powerpoint/2010/main" val="200075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51</a:t>
            </a:fld>
            <a:endParaRPr kumimoji="1" lang="zh-CN" altLang="en-US"/>
          </a:p>
        </p:txBody>
      </p:sp>
    </p:spTree>
    <p:extLst>
      <p:ext uri="{BB962C8B-B14F-4D97-AF65-F5344CB8AC3E}">
        <p14:creationId xmlns:p14="http://schemas.microsoft.com/office/powerpoint/2010/main" val="105471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8" name="直线连接符 8">
            <a:extLst>
              <a:ext uri="{FF2B5EF4-FFF2-40B4-BE49-F238E27FC236}">
                <a16:creationId xmlns="" xmlns:a16="http://schemas.microsoft.com/office/drawing/2014/main"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5" name="图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1" name="矩形 10">
            <a:extLst>
              <a:ext uri="{FF2B5EF4-FFF2-40B4-BE49-F238E27FC236}">
                <a16:creationId xmlns="" xmlns:a16="http://schemas.microsoft.com/office/drawing/2014/main"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 xmlns:a16="http://schemas.microsoft.com/office/drawing/2014/main"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pPr/>
              <a:t>8/16/2019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8/16/2019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5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3.png"/><Relationship Id="rId11" Type="http://schemas.openxmlformats.org/officeDocument/2006/relationships/image" Target="../media/image116.png"/><Relationship Id="rId5" Type="http://schemas.openxmlformats.org/officeDocument/2006/relationships/image" Target="../media/image112.png"/><Relationship Id="rId10" Type="http://schemas.openxmlformats.org/officeDocument/2006/relationships/image" Target="../media/image102.png"/><Relationship Id="rId4" Type="http://schemas.openxmlformats.org/officeDocument/2006/relationships/image" Target="../media/image111.png"/><Relationship Id="rId9"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6.png"/><Relationship Id="rId3" Type="http://schemas.openxmlformats.org/officeDocument/2006/relationships/notesSlide" Target="../notesSlides/notesSlide10.xml"/><Relationship Id="rId7" Type="http://schemas.openxmlformats.org/officeDocument/2006/relationships/image" Target="../media/image122.wmf"/><Relationship Id="rId12" Type="http://schemas.openxmlformats.org/officeDocument/2006/relationships/image" Target="../media/image125.png"/><Relationship Id="rId2" Type="http://schemas.openxmlformats.org/officeDocument/2006/relationships/slideLayout" Target="../slideLayouts/slideLayout13.xml"/><Relationship Id="rId16" Type="http://schemas.openxmlformats.org/officeDocument/2006/relationships/image" Target="../media/image8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4.wmf"/><Relationship Id="rId5" Type="http://schemas.openxmlformats.org/officeDocument/2006/relationships/image" Target="../media/image121.wmf"/><Relationship Id="rId15" Type="http://schemas.openxmlformats.org/officeDocument/2006/relationships/image" Target="../media/image128.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3.wmf"/><Relationship Id="rId14"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32.jpeg"/><Relationship Id="rId3" Type="http://schemas.openxmlformats.org/officeDocument/2006/relationships/image" Target="../media/image130.png"/><Relationship Id="rId7" Type="http://schemas.openxmlformats.org/officeDocument/2006/relationships/oleObject" Target="../embeddings/oleObject6.bin"/><Relationship Id="rId12" Type="http://schemas.openxmlformats.org/officeDocument/2006/relationships/image" Target="../media/image129.wmf"/><Relationship Id="rId2" Type="http://schemas.openxmlformats.org/officeDocument/2006/relationships/slideLayout" Target="../slideLayouts/slideLayout13.xml"/><Relationship Id="rId16" Type="http://schemas.openxmlformats.org/officeDocument/2006/relationships/image" Target="../media/image135.png"/><Relationship Id="rId1" Type="http://schemas.openxmlformats.org/officeDocument/2006/relationships/vmlDrawing" Target="../drawings/vmlDrawing2.vml"/><Relationship Id="rId6" Type="http://schemas.openxmlformats.org/officeDocument/2006/relationships/image" Target="../media/image121.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image" Target="../media/image134.png"/><Relationship Id="rId10" Type="http://schemas.openxmlformats.org/officeDocument/2006/relationships/image" Target="../media/image128.wmf"/><Relationship Id="rId4" Type="http://schemas.openxmlformats.org/officeDocument/2006/relationships/image" Target="../media/image131.png"/><Relationship Id="rId9" Type="http://schemas.openxmlformats.org/officeDocument/2006/relationships/oleObject" Target="../embeddings/oleObject7.bin"/><Relationship Id="rId14" Type="http://schemas.openxmlformats.org/officeDocument/2006/relationships/image" Target="../media/image133.png"/></Relationships>
</file>

<file path=ppt/slides/_rels/slide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notesSlide" Target="../notesSlides/notesSlide11.xml"/><Relationship Id="rId7" Type="http://schemas.openxmlformats.org/officeDocument/2006/relationships/image" Target="../media/image137.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36.wmf"/><Relationship Id="rId4" Type="http://schemas.openxmlformats.org/officeDocument/2006/relationships/oleObject" Target="../embeddings/oleObject9.bin"/><Relationship Id="rId9" Type="http://schemas.openxmlformats.org/officeDocument/2006/relationships/image" Target="../media/image139.png"/></Relationships>
</file>

<file path=ppt/slides/_rels/slide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13.xml"/><Relationship Id="rId6" Type="http://schemas.openxmlformats.org/officeDocument/2006/relationships/image" Target="../media/image155.png"/><Relationship Id="rId5" Type="http://schemas.openxmlformats.org/officeDocument/2006/relationships/image" Target="../media/image151.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13.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40.png"/><Relationship Id="rId4" Type="http://schemas.openxmlformats.org/officeDocument/2006/relationships/image" Target="../media/image160.png"/><Relationship Id="rId9" Type="http://schemas.openxmlformats.org/officeDocument/2006/relationships/image" Target="../media/image165.png"/></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8.png"/><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3.xml"/><Relationship Id="rId5" Type="http://schemas.openxmlformats.org/officeDocument/2006/relationships/image" Target="../media/image175.png"/><Relationship Id="rId4" Type="http://schemas.openxmlformats.org/officeDocument/2006/relationships/image" Target="../media/image174.png"/></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0.png"/><Relationship Id="rId4" Type="http://schemas.openxmlformats.org/officeDocument/2006/relationships/image" Target="../media/image179.png"/></Relationships>
</file>

<file path=ppt/slides/_rels/slide7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 Id="rId6" Type="http://schemas.openxmlformats.org/officeDocument/2006/relationships/image" Target="../media/image185.png"/><Relationship Id="rId5" Type="http://schemas.openxmlformats.org/officeDocument/2006/relationships/image" Target="../media/image1390.png"/></Relationships>
</file>

<file path=ppt/slides/_rels/slide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3.xml"/><Relationship Id="rId4" Type="http://schemas.openxmlformats.org/officeDocument/2006/relationships/image" Target="../media/image188.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92.wmf"/></Relationships>
</file>

<file path=ppt/slides/_rels/slide82.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1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02.png"/><Relationship Id="rId4" Type="http://schemas.openxmlformats.org/officeDocument/2006/relationships/image" Target="../media/image201.png"/></Relationships>
</file>

<file path=ppt/slides/_rels/slide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4.png"/></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8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13.png"/><Relationship Id="rId4" Type="http://schemas.openxmlformats.org/officeDocument/2006/relationships/image" Target="../media/image212.png"/></Relationships>
</file>

<file path=ppt/slides/_rels/slide88.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215.wmf"/><Relationship Id="rId5" Type="http://schemas.openxmlformats.org/officeDocument/2006/relationships/oleObject" Target="../embeddings/oleObject13.bin"/><Relationship Id="rId10" Type="http://schemas.openxmlformats.org/officeDocument/2006/relationships/image" Target="../media/image217.wmf"/><Relationship Id="rId4" Type="http://schemas.openxmlformats.org/officeDocument/2006/relationships/image" Target="../media/image214.wmf"/><Relationship Id="rId9" Type="http://schemas.openxmlformats.org/officeDocument/2006/relationships/oleObject" Target="../embeddings/oleObject15.bin"/></Relationships>
</file>

<file path=ppt/slides/_rels/slide8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901941"/>
            <a:ext cx="12192000" cy="830997"/>
          </a:xfrm>
          <a:prstGeom prst="rect">
            <a:avLst/>
          </a:prstGeom>
          <a:noFill/>
        </p:spPr>
        <p:txBody>
          <a:bodyPr wrap="square" rtlCol="0">
            <a:spAutoFit/>
          </a:bodyPr>
          <a:lstStyle/>
          <a:p>
            <a:pPr algn="ctr"/>
            <a:r>
              <a:rPr kumimoji="1" lang="zh-CN" altLang="en-US" sz="4800" dirty="0" smtClean="0">
                <a:latin typeface="黑体" panose="02010609060101010101" pitchFamily="49" charset="-122"/>
                <a:ea typeface="黑体" panose="02010609060101010101" pitchFamily="49" charset="-122"/>
                <a:cs typeface="黑体-简" panose="02000000000000000000" charset="-122"/>
              </a:rPr>
              <a:t>机器学习入门</a:t>
            </a:r>
            <a:endParaRPr kumimoji="1" lang="zh-CN" altLang="en-US" sz="4800" dirty="0">
              <a:latin typeface="黑体" panose="02010609060101010101" pitchFamily="49" charset="-122"/>
              <a:ea typeface="黑体" panose="02010609060101010101" pitchFamily="49" charset="-122"/>
              <a:cs typeface="黑体-简" panose="02000000000000000000" charset="-122"/>
            </a:endParaRPr>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6753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17319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3434635" y="479098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应用场景与挑战</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434633" y="290267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8" name="圆角矩形 7"/>
          <p:cNvSpPr/>
          <p:nvPr/>
        </p:nvSpPr>
        <p:spPr>
          <a:xfrm>
            <a:off x="3434633" y="383780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10257183" y="5657618"/>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29122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1" y="400051"/>
            <a:ext cx="3176654"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机器学习方法</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822334" y="1373848"/>
            <a:ext cx="10430388" cy="1137285"/>
          </a:xfrm>
          <a:prstGeom prst="rect">
            <a:avLst/>
          </a:prstGeom>
        </p:spPr>
        <p:txBody>
          <a:bodyPr wrap="square">
            <a:spAutoFit/>
          </a:bodyPr>
          <a:lstStyle/>
          <a:p>
            <a:pPr fontAlgn="auto">
              <a:lnSpc>
                <a:spcPct val="100000"/>
              </a:lnSpc>
            </a:pPr>
            <a:r>
              <a:rPr kumimoji="1" lang="zh-CN" altLang="en-US" sz="2400" b="1" dirty="0">
                <a:solidFill>
                  <a:srgbClr val="0033CC"/>
                </a:solidFill>
                <a:latin typeface="微软雅黑" panose="020B0503020204020204" pitchFamily="34" charset="-122"/>
                <a:ea typeface="微软雅黑" panose="020B0503020204020204" pitchFamily="34" charset="-122"/>
              </a:rPr>
              <a:t>有监督学习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从给定的</a:t>
            </a:r>
            <a:r>
              <a:rPr lang="zh-CN" altLang="en-US" sz="2200" b="1" dirty="0">
                <a:solidFill>
                  <a:srgbClr val="CC0099"/>
                </a:solidFill>
                <a:latin typeface="微软雅黑" panose="020B0503020204020204" pitchFamily="34" charset="-122"/>
                <a:ea typeface="微软雅黑" panose="020B0503020204020204" pitchFamily="34" charset="-122"/>
              </a:rPr>
              <a:t>有标注的训练数据集</a:t>
            </a:r>
            <a:r>
              <a:rPr lang="zh-CN" altLang="en-US" sz="2200" dirty="0">
                <a:latin typeface="微软雅黑" panose="020B0503020204020204" pitchFamily="34" charset="-122"/>
                <a:ea typeface="微软雅黑" panose="020B0503020204020204" pitchFamily="34" charset="-122"/>
              </a:rPr>
              <a:t>中学习出一个函数（模型参数），当新的数据到来时可以根据这个函数预测结果。 常见任务包括</a:t>
            </a:r>
            <a:r>
              <a:rPr lang="zh-CN" altLang="en-US" sz="2200" b="1" dirty="0">
                <a:solidFill>
                  <a:srgbClr val="FF0000"/>
                </a:solidFill>
                <a:latin typeface="微软雅黑" panose="020B0503020204020204" pitchFamily="34" charset="-122"/>
                <a:ea typeface="微软雅黑" panose="020B0503020204020204" pitchFamily="34" charset="-122"/>
              </a:rPr>
              <a:t>分类</a:t>
            </a:r>
            <a:r>
              <a:rPr lang="zh-CN" altLang="en-US" sz="2200" dirty="0">
                <a:latin typeface="微软雅黑" panose="020B0503020204020204" pitchFamily="34" charset="-122"/>
                <a:ea typeface="微软雅黑" panose="020B0503020204020204" pitchFamily="34" charset="-122"/>
              </a:rPr>
              <a:t>与</a:t>
            </a:r>
            <a:r>
              <a:rPr lang="zh-CN" altLang="en-US" sz="2200" b="1" dirty="0">
                <a:solidFill>
                  <a:srgbClr val="FF0000"/>
                </a:solidFill>
                <a:latin typeface="微软雅黑" panose="020B0503020204020204" pitchFamily="34" charset="-122"/>
                <a:ea typeface="微软雅黑" panose="020B0503020204020204" pitchFamily="34" charset="-122"/>
              </a:rPr>
              <a:t>回归</a:t>
            </a:r>
            <a:r>
              <a:rPr lang="zh-CN" altLang="en-US" sz="2200" dirty="0">
                <a:latin typeface="微软雅黑" panose="020B0503020204020204" pitchFamily="34" charset="-122"/>
                <a:ea typeface="微软雅黑" panose="020B0503020204020204" pitchFamily="34" charset="-122"/>
              </a:rPr>
              <a:t>。</a:t>
            </a:r>
          </a:p>
        </p:txBody>
      </p:sp>
      <p:grpSp>
        <p:nvGrpSpPr>
          <p:cNvPr id="19" name="组合 18"/>
          <p:cNvGrpSpPr/>
          <p:nvPr/>
        </p:nvGrpSpPr>
        <p:grpSpPr>
          <a:xfrm>
            <a:off x="6548755" y="2662491"/>
            <a:ext cx="5141595" cy="3708400"/>
            <a:chOff x="1253" y="4025"/>
            <a:chExt cx="8097" cy="5840"/>
          </a:xfrm>
        </p:grpSpPr>
        <p:pic>
          <p:nvPicPr>
            <p:cNvPr id="10" name="图片 9"/>
            <p:cNvPicPr>
              <a:picLocks noChangeAspect="1"/>
            </p:cNvPicPr>
            <p:nvPr/>
          </p:nvPicPr>
          <p:blipFill>
            <a:blip r:embed="rId2"/>
            <a:stretch>
              <a:fillRect/>
            </a:stretch>
          </p:blipFill>
          <p:spPr>
            <a:xfrm>
              <a:off x="1253" y="4283"/>
              <a:ext cx="5543" cy="5583"/>
            </a:xfrm>
            <a:prstGeom prst="rect">
              <a:avLst/>
            </a:prstGeom>
          </p:spPr>
        </p:pic>
        <p:pic>
          <p:nvPicPr>
            <p:cNvPr id="13" name="图片 12"/>
            <p:cNvPicPr>
              <a:picLocks noChangeAspect="1"/>
            </p:cNvPicPr>
            <p:nvPr/>
          </p:nvPicPr>
          <p:blipFill>
            <a:blip r:embed="rId3"/>
            <a:srcRect r="25068"/>
            <a:stretch>
              <a:fillRect/>
            </a:stretch>
          </p:blipFill>
          <p:spPr>
            <a:xfrm>
              <a:off x="5488" y="4025"/>
              <a:ext cx="3862" cy="5222"/>
            </a:xfrm>
            <a:prstGeom prst="rect">
              <a:avLst/>
            </a:prstGeom>
          </p:spPr>
        </p:pic>
        <p:pic>
          <p:nvPicPr>
            <p:cNvPr id="18" name="图片 17"/>
            <p:cNvPicPr>
              <a:picLocks noChangeAspect="1"/>
            </p:cNvPicPr>
            <p:nvPr/>
          </p:nvPicPr>
          <p:blipFill>
            <a:blip r:embed="rId4"/>
            <a:stretch>
              <a:fillRect/>
            </a:stretch>
          </p:blipFill>
          <p:spPr>
            <a:xfrm>
              <a:off x="6887" y="9062"/>
              <a:ext cx="1281" cy="427"/>
            </a:xfrm>
            <a:prstGeom prst="rect">
              <a:avLst/>
            </a:prstGeom>
          </p:spPr>
        </p:pic>
      </p:grpSp>
      <p:grpSp>
        <p:nvGrpSpPr>
          <p:cNvPr id="21" name="组合 20"/>
          <p:cNvGrpSpPr/>
          <p:nvPr/>
        </p:nvGrpSpPr>
        <p:grpSpPr>
          <a:xfrm>
            <a:off x="826462" y="2853799"/>
            <a:ext cx="5096510" cy="3999230"/>
            <a:chOff x="10087" y="4088"/>
            <a:chExt cx="8026" cy="6298"/>
          </a:xfrm>
        </p:grpSpPr>
        <p:pic>
          <p:nvPicPr>
            <p:cNvPr id="15" name="图片 14"/>
            <p:cNvPicPr>
              <a:picLocks noChangeAspect="1"/>
            </p:cNvPicPr>
            <p:nvPr/>
          </p:nvPicPr>
          <p:blipFill>
            <a:blip r:embed="rId5"/>
            <a:stretch>
              <a:fillRect/>
            </a:stretch>
          </p:blipFill>
          <p:spPr>
            <a:xfrm>
              <a:off x="10087" y="4088"/>
              <a:ext cx="6369" cy="3568"/>
            </a:xfrm>
            <a:prstGeom prst="rect">
              <a:avLst/>
            </a:prstGeom>
          </p:spPr>
        </p:pic>
        <p:pic>
          <p:nvPicPr>
            <p:cNvPr id="17" name="图片 16"/>
            <p:cNvPicPr>
              <a:picLocks noChangeAspect="1"/>
            </p:cNvPicPr>
            <p:nvPr/>
          </p:nvPicPr>
          <p:blipFill>
            <a:blip r:embed="rId6"/>
            <a:stretch>
              <a:fillRect/>
            </a:stretch>
          </p:blipFill>
          <p:spPr>
            <a:xfrm>
              <a:off x="10279" y="7901"/>
              <a:ext cx="4683" cy="1005"/>
            </a:xfrm>
            <a:prstGeom prst="rect">
              <a:avLst/>
            </a:prstGeom>
          </p:spPr>
        </p:pic>
        <p:pic>
          <p:nvPicPr>
            <p:cNvPr id="16" name="图片 15"/>
            <p:cNvPicPr>
              <a:picLocks noChangeAspect="1"/>
            </p:cNvPicPr>
            <p:nvPr/>
          </p:nvPicPr>
          <p:blipFill>
            <a:blip r:embed="rId7" cstate="print"/>
            <a:stretch>
              <a:fillRect/>
            </a:stretch>
          </p:blipFill>
          <p:spPr>
            <a:xfrm>
              <a:off x="13977" y="7656"/>
              <a:ext cx="4137" cy="2731"/>
            </a:xfrm>
            <a:prstGeom prst="rect">
              <a:avLst/>
            </a:prstGeom>
          </p:spPr>
        </p:pic>
        <p:sp>
          <p:nvSpPr>
            <p:cNvPr id="20" name="文本框 19"/>
            <p:cNvSpPr txBox="1"/>
            <p:nvPr/>
          </p:nvSpPr>
          <p:spPr>
            <a:xfrm>
              <a:off x="13139" y="9438"/>
              <a:ext cx="1073" cy="580"/>
            </a:xfrm>
            <a:prstGeom prst="rect">
              <a:avLst/>
            </a:prstGeom>
            <a:solidFill>
              <a:schemeClr val="bg1"/>
            </a:solidFill>
          </p:spPr>
          <p:txBody>
            <a:bodyPr wrap="square" rtlCol="0">
              <a:spAutoFit/>
            </a:bodyPr>
            <a:lstStyle/>
            <a:p>
              <a:endParaRPr lang="zh-CN" altLang="en-US">
                <a:solidFill>
                  <a:schemeClr val="bg1"/>
                </a:solidFill>
              </a:endParaRPr>
            </a:p>
          </p:txBody>
        </p:sp>
      </p:grpSp>
      <p:sp>
        <p:nvSpPr>
          <p:cNvPr id="4" name="文本框 3"/>
          <p:cNvSpPr txBox="1"/>
          <p:nvPr/>
        </p:nvSpPr>
        <p:spPr>
          <a:xfrm>
            <a:off x="822334" y="2511133"/>
            <a:ext cx="3201026"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分类</a:t>
            </a:r>
            <a:r>
              <a:rPr lang="zh-CN" altLang="en-US" dirty="0" smtClean="0">
                <a:latin typeface="微软雅黑" panose="020B0503020204020204" pitchFamily="34" charset="-122"/>
                <a:ea typeface="微软雅黑" panose="020B0503020204020204" pitchFamily="34" charset="-122"/>
              </a:rPr>
              <a:t>：输出是类别标签</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548755" y="2484467"/>
            <a:ext cx="320102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回归</a:t>
            </a:r>
            <a:r>
              <a:rPr lang="zh-CN" altLang="en-US" dirty="0" smtClean="0">
                <a:latin typeface="微软雅黑" panose="020B0503020204020204" pitchFamily="34" charset="-122"/>
                <a:ea typeface="微软雅黑" panose="020B0503020204020204" pitchFamily="34" charset="-122"/>
              </a:rPr>
              <a:t>：输出是实数</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0" y="400051"/>
            <a:ext cx="4024379"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机器学习方法</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822334" y="1387183"/>
            <a:ext cx="10430388" cy="938527"/>
          </a:xfrm>
          <a:prstGeom prst="rect">
            <a:avLst/>
          </a:prstGeom>
        </p:spPr>
        <p:txBody>
          <a:bodyPr wrap="square">
            <a:spAutoFit/>
          </a:bodyPr>
          <a:lstStyle/>
          <a:p>
            <a:pPr fontAlgn="auto">
              <a:lnSpc>
                <a:spcPct val="125000"/>
              </a:lnSpc>
            </a:pPr>
            <a:r>
              <a:rPr kumimoji="1" lang="zh-CN" altLang="en-US" sz="2400" b="1" dirty="0">
                <a:solidFill>
                  <a:srgbClr val="0033CC"/>
                </a:solidFill>
                <a:latin typeface="微软雅黑" panose="020B0503020204020204" pitchFamily="34" charset="-122"/>
                <a:ea typeface="微软雅黑" panose="020B0503020204020204" pitchFamily="34" charset="-122"/>
              </a:rPr>
              <a:t>无监督学习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unsupervised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没有标注的训练数据集</a:t>
            </a:r>
            <a:r>
              <a:rPr lang="zh-CN" altLang="en-US" sz="2200" dirty="0">
                <a:latin typeface="微软雅黑" panose="020B0503020204020204" pitchFamily="34" charset="-122"/>
                <a:ea typeface="微软雅黑" panose="020B0503020204020204" pitchFamily="34" charset="-122"/>
              </a:rPr>
              <a:t>，需要根据样本间的统计规律对样本集进行分析，常见任务如</a:t>
            </a:r>
            <a:r>
              <a:rPr lang="zh-CN" altLang="en-US" sz="2200" b="1" dirty="0">
                <a:solidFill>
                  <a:srgbClr val="FF0000"/>
                </a:solidFill>
                <a:latin typeface="微软雅黑" panose="020B0503020204020204" pitchFamily="34" charset="-122"/>
                <a:ea typeface="微软雅黑" panose="020B0503020204020204" pitchFamily="34" charset="-122"/>
              </a:rPr>
              <a:t>聚类</a:t>
            </a:r>
            <a:r>
              <a:rPr lang="zh-CN" altLang="en-US" sz="2200" dirty="0">
                <a:solidFill>
                  <a:schemeClr val="tx1"/>
                </a:solidFill>
                <a:latin typeface="微软雅黑" panose="020B0503020204020204" pitchFamily="34" charset="-122"/>
                <a:ea typeface="微软雅黑" panose="020B0503020204020204" pitchFamily="34" charset="-122"/>
              </a:rPr>
              <a:t>等</a:t>
            </a:r>
            <a:r>
              <a:rPr lang="zh-CN" altLang="en-US" sz="2200" dirty="0">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stretch>
            <a:fillRect/>
          </a:stretch>
        </p:blipFill>
        <p:spPr>
          <a:xfrm>
            <a:off x="5506085" y="2491105"/>
            <a:ext cx="2767965" cy="3123565"/>
          </a:xfrm>
          <a:prstGeom prst="rect">
            <a:avLst/>
          </a:prstGeom>
        </p:spPr>
      </p:pic>
      <p:pic>
        <p:nvPicPr>
          <p:cNvPr id="5" name="图片 4"/>
          <p:cNvPicPr>
            <a:picLocks noChangeAspect="1"/>
          </p:cNvPicPr>
          <p:nvPr/>
        </p:nvPicPr>
        <p:blipFill>
          <a:blip r:embed="rId3"/>
          <a:stretch>
            <a:fillRect/>
          </a:stretch>
        </p:blipFill>
        <p:spPr>
          <a:xfrm>
            <a:off x="8472170" y="2602865"/>
            <a:ext cx="2499995" cy="386715"/>
          </a:xfrm>
          <a:prstGeom prst="rect">
            <a:avLst/>
          </a:prstGeom>
        </p:spPr>
      </p:pic>
      <p:pic>
        <p:nvPicPr>
          <p:cNvPr id="6" name="图片 5"/>
          <p:cNvPicPr>
            <a:picLocks noChangeAspect="1"/>
          </p:cNvPicPr>
          <p:nvPr/>
        </p:nvPicPr>
        <p:blipFill>
          <a:blip r:embed="rId4"/>
          <a:stretch>
            <a:fillRect/>
          </a:stretch>
        </p:blipFill>
        <p:spPr>
          <a:xfrm>
            <a:off x="8356600" y="3046095"/>
            <a:ext cx="2978150" cy="2755900"/>
          </a:xfrm>
          <a:prstGeom prst="rect">
            <a:avLst/>
          </a:prstGeom>
        </p:spPr>
      </p:pic>
      <p:pic>
        <p:nvPicPr>
          <p:cNvPr id="41989" name="Picture 19" descr="image011"/>
          <p:cNvPicPr>
            <a:picLocks noChangeAspect="1"/>
          </p:cNvPicPr>
          <p:nvPr/>
        </p:nvPicPr>
        <p:blipFill>
          <a:blip r:embed="rId5"/>
          <a:srcRect l="15080" r="15031" b="10519"/>
          <a:stretch>
            <a:fillRect/>
          </a:stretch>
        </p:blipFill>
        <p:spPr>
          <a:xfrm>
            <a:off x="822334" y="2602865"/>
            <a:ext cx="4115909" cy="3304113"/>
          </a:xfrm>
          <a:prstGeom prst="rect">
            <a:avLst/>
          </a:prstGeom>
          <a:noFill/>
          <a:ln w="9525">
            <a:noFill/>
          </a:ln>
        </p:spPr>
      </p:pic>
      <p:sp>
        <p:nvSpPr>
          <p:cNvPr id="10" name="矩形 9"/>
          <p:cNvSpPr/>
          <p:nvPr/>
        </p:nvSpPr>
        <p:spPr>
          <a:xfrm>
            <a:off x="10246609" y="5752465"/>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0" y="400051"/>
            <a:ext cx="3167129"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机器学习方法</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03402" y="1745801"/>
            <a:ext cx="6156436" cy="1361719"/>
          </a:xfrm>
          <a:prstGeom prst="rect">
            <a:avLst/>
          </a:prstGeom>
        </p:spPr>
        <p:txBody>
          <a:bodyPr wrap="square">
            <a:spAutoFit/>
          </a:bodyPr>
          <a:lstStyle/>
          <a:p>
            <a:pPr fontAlgn="auto">
              <a:lnSpc>
                <a:spcPct val="125000"/>
              </a:lnSpc>
            </a:pPr>
            <a:r>
              <a:rPr kumimoji="1" lang="zh-CN" altLang="en-US" sz="2400" b="1" dirty="0">
                <a:solidFill>
                  <a:srgbClr val="0033CC"/>
                </a:solidFill>
                <a:latin typeface="微软雅黑" panose="020B0503020204020204" pitchFamily="34" charset="-122"/>
                <a:ea typeface="微软雅黑" panose="020B0503020204020204" pitchFamily="34" charset="-122"/>
              </a:rPr>
              <a:t>半监督学习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Semi-supervised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结合</a:t>
            </a:r>
            <a:r>
              <a:rPr lang="zh-CN" altLang="en-US" sz="2200" b="1" dirty="0">
                <a:solidFill>
                  <a:srgbClr val="CC0099"/>
                </a:solidFill>
                <a:latin typeface="微软雅黑" panose="020B0503020204020204" pitchFamily="34" charset="-122"/>
                <a:ea typeface="微软雅黑" panose="020B0503020204020204" pitchFamily="34" charset="-122"/>
              </a:rPr>
              <a:t>（少量的）标注训练数据</a:t>
            </a:r>
            <a:r>
              <a:rPr lang="zh-CN" altLang="en-US" sz="2200" dirty="0">
                <a:latin typeface="微软雅黑" panose="020B0503020204020204" pitchFamily="34" charset="-122"/>
                <a:ea typeface="微软雅黑" panose="020B0503020204020204" pitchFamily="34" charset="-122"/>
              </a:rPr>
              <a:t>和</a:t>
            </a:r>
            <a:r>
              <a:rPr lang="zh-CN" altLang="en-US" sz="2200" b="1" dirty="0">
                <a:solidFill>
                  <a:srgbClr val="CC0099"/>
                </a:solidFill>
                <a:latin typeface="微软雅黑" panose="020B0503020204020204" pitchFamily="34" charset="-122"/>
                <a:ea typeface="微软雅黑" panose="020B0503020204020204" pitchFamily="34" charset="-122"/>
              </a:rPr>
              <a:t>（大量的）未标注数据</a:t>
            </a:r>
            <a:r>
              <a:rPr lang="zh-CN" altLang="en-US" sz="2200" dirty="0">
                <a:latin typeface="微软雅黑" panose="020B0503020204020204" pitchFamily="34" charset="-122"/>
                <a:ea typeface="微软雅黑" panose="020B0503020204020204" pitchFamily="34" charset="-122"/>
              </a:rPr>
              <a:t>来</a:t>
            </a:r>
            <a:r>
              <a:rPr lang="zh-CN" altLang="en-US" sz="2200" dirty="0" smtClean="0">
                <a:latin typeface="微软雅黑" panose="020B0503020204020204" pitchFamily="34" charset="-122"/>
                <a:ea typeface="微软雅黑" panose="020B0503020204020204" pitchFamily="34" charset="-122"/>
              </a:rPr>
              <a:t>进行数据的分类学习。</a:t>
            </a:r>
            <a:endParaRPr lang="zh-CN" altLang="en-US" sz="22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7070388" y="1572038"/>
            <a:ext cx="4480381" cy="1868113"/>
          </a:xfrm>
          <a:prstGeom prst="rect">
            <a:avLst/>
          </a:prstGeom>
        </p:spPr>
      </p:pic>
      <p:pic>
        <p:nvPicPr>
          <p:cNvPr id="4" name="图片 3"/>
          <p:cNvPicPr>
            <a:picLocks noChangeAspect="1"/>
          </p:cNvPicPr>
          <p:nvPr/>
        </p:nvPicPr>
        <p:blipFill rotWithShape="1">
          <a:blip r:embed="rId3"/>
          <a:srcRect l="3237" t="27850" r="2725" b="7239"/>
          <a:stretch/>
        </p:blipFill>
        <p:spPr>
          <a:xfrm>
            <a:off x="6091067" y="3585164"/>
            <a:ext cx="5459702" cy="2685309"/>
          </a:xfrm>
          <a:prstGeom prst="rect">
            <a:avLst/>
          </a:prstGeom>
        </p:spPr>
      </p:pic>
      <p:sp>
        <p:nvSpPr>
          <p:cNvPr id="13" name="矩形 12"/>
          <p:cNvSpPr/>
          <p:nvPr/>
        </p:nvSpPr>
        <p:spPr>
          <a:xfrm>
            <a:off x="603402" y="3419809"/>
            <a:ext cx="5199340" cy="3016018"/>
          </a:xfrm>
          <a:prstGeom prst="rect">
            <a:avLst/>
          </a:prstGeom>
        </p:spPr>
        <p:txBody>
          <a:bodyPr wrap="square">
            <a:spAutoFit/>
          </a:bodyPr>
          <a:lstStyle/>
          <a:p>
            <a:pPr>
              <a:lnSpc>
                <a:spcPct val="125000"/>
              </a:lnSpc>
            </a:pPr>
            <a:r>
              <a:rPr lang="zh-CN" altLang="en-US" sz="2200" b="1" dirty="0">
                <a:solidFill>
                  <a:srgbClr val="CC0099"/>
                </a:solidFill>
                <a:latin typeface="微软雅黑" panose="020B0503020204020204" pitchFamily="34" charset="-122"/>
                <a:ea typeface="微软雅黑" panose="020B0503020204020204" pitchFamily="34" charset="-122"/>
                <a:sym typeface="+mn-ea"/>
              </a:rPr>
              <a:t>两个基本假设</a:t>
            </a:r>
            <a:r>
              <a:rPr lang="zh-CN" altLang="en-US" sz="2200" b="1" dirty="0" smtClean="0">
                <a:solidFill>
                  <a:srgbClr val="CC0099"/>
                </a:solidFill>
                <a:latin typeface="微软雅黑" panose="020B0503020204020204" pitchFamily="34" charset="-122"/>
                <a:ea typeface="微软雅黑" panose="020B0503020204020204" pitchFamily="34" charset="-122"/>
                <a:sym typeface="+mn-ea"/>
              </a:rPr>
              <a:t>：</a:t>
            </a:r>
            <a:endParaRPr lang="en-US" altLang="zh-CN" sz="2200" b="1" dirty="0" smtClean="0">
              <a:solidFill>
                <a:srgbClr val="CC0099"/>
              </a:solidFill>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sym typeface="+mn-ea"/>
              </a:rPr>
              <a:t>聚类假设：</a:t>
            </a:r>
            <a:r>
              <a:rPr lang="zh-CN" altLang="en-US" sz="2200" dirty="0" smtClean="0">
                <a:latin typeface="微软雅黑" panose="020B0503020204020204" pitchFamily="34" charset="-122"/>
                <a:ea typeface="微软雅黑" panose="020B0503020204020204" pitchFamily="34" charset="-122"/>
                <a:sym typeface="+mn-ea"/>
              </a:rPr>
              <a:t>处在相同聚类中的样本示例有较大的可能拥有相同的标记。</a:t>
            </a:r>
            <a:endParaRPr lang="en-US" altLang="zh-CN" sz="2200" dirty="0">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endParaRPr lang="en-US" altLang="zh-CN" sz="2200" dirty="0" smtClean="0">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sym typeface="+mn-ea"/>
              </a:rPr>
              <a:t>流形假设：</a:t>
            </a:r>
            <a:r>
              <a:rPr lang="zh-CN" altLang="en-US" sz="2200" dirty="0" smtClean="0">
                <a:latin typeface="微软雅黑" panose="020B0503020204020204" pitchFamily="34" charset="-122"/>
                <a:ea typeface="微软雅黑" panose="020B0503020204020204" pitchFamily="34" charset="-122"/>
                <a:sym typeface="+mn-ea"/>
              </a:rPr>
              <a:t>处于一个很小的局部区域内的样本示例具有相似的性质，因此，其标记也应该相似。</a:t>
            </a:r>
            <a:endParaRPr lang="en-US" altLang="zh-CN" sz="22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1" y="400051"/>
            <a:ext cx="3119504"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机器学习方法</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822334" y="1347178"/>
            <a:ext cx="10430388" cy="798830"/>
          </a:xfrm>
          <a:prstGeom prst="rect">
            <a:avLst/>
          </a:prstGeom>
        </p:spPr>
        <p:txBody>
          <a:bodyPr wrap="square">
            <a:spAutoFit/>
          </a:bodyPr>
          <a:lstStyle/>
          <a:p>
            <a:pPr fontAlgn="auto">
              <a:lnSpc>
                <a:spcPct val="100000"/>
              </a:lnSpc>
            </a:pPr>
            <a:r>
              <a:rPr kumimoji="1" lang="zh-CN" altLang="en-US" sz="2400" b="1" dirty="0">
                <a:solidFill>
                  <a:srgbClr val="0033CC"/>
                </a:solidFill>
                <a:latin typeface="微软雅黑" panose="020B0503020204020204" pitchFamily="34" charset="-122"/>
                <a:ea typeface="微软雅黑" panose="020B0503020204020204" pitchFamily="34" charset="-122"/>
              </a:rPr>
              <a:t>增强学习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Reinforcement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外部环境对输出只给出评价信息而非正确答案</a:t>
            </a:r>
            <a:r>
              <a:rPr kumimoji="1" lang="zh-CN" altLang="en-US" sz="2200" dirty="0" smtClean="0">
                <a:latin typeface="微软雅黑" panose="020B0503020204020204" pitchFamily="34" charset="-122"/>
                <a:ea typeface="微软雅黑" panose="020B0503020204020204" pitchFamily="34" charset="-122"/>
              </a:rPr>
              <a:t>，学习机通过强化受奖励的动作来改善自身的性能。</a:t>
            </a:r>
            <a:endParaRPr lang="zh-CN" altLang="en-US" sz="2200" dirty="0">
              <a:latin typeface="微软雅黑" panose="020B0503020204020204" pitchFamily="34" charset="-122"/>
              <a:ea typeface="微软雅黑" panose="020B0503020204020204" pitchFamily="34" charset="-122"/>
            </a:endParaRPr>
          </a:p>
        </p:txBody>
      </p:sp>
      <p:sp>
        <p:nvSpPr>
          <p:cNvPr id="11" name="矩形 10"/>
          <p:cNvSpPr/>
          <p:nvPr/>
        </p:nvSpPr>
        <p:spPr>
          <a:xfrm>
            <a:off x="1174115" y="2140585"/>
            <a:ext cx="6489700" cy="1565910"/>
          </a:xfrm>
          <a:prstGeom prst="rect">
            <a:avLst/>
          </a:prstGeom>
        </p:spPr>
        <p:txBody>
          <a:bodyPr wrap="square" rtlCol="0" anchor="t">
            <a:spAutoFit/>
          </a:bodyPr>
          <a:lstStyle/>
          <a:p>
            <a:pPr lvl="0" indent="0" algn="l">
              <a:lnSpc>
                <a:spcPct val="120000"/>
              </a:lnSpc>
              <a:buNone/>
            </a:pPr>
            <a:r>
              <a:rPr kumimoji="1" lang="zh-CN" altLang="en-US" sz="1600" dirty="0">
                <a:latin typeface="微软雅黑" panose="020B0503020204020204" pitchFamily="34" charset="-122"/>
                <a:ea typeface="微软雅黑" panose="020B0503020204020204" pitchFamily="34" charset="-122"/>
                <a:sym typeface="+mn-ea"/>
              </a:rPr>
              <a:t>如：</a:t>
            </a:r>
            <a:r>
              <a:rPr kumimoji="1" lang="zh-CN" altLang="en-US" sz="1600" b="1" dirty="0">
                <a:latin typeface="微软雅黑" panose="020B0503020204020204" pitchFamily="34" charset="-122"/>
                <a:ea typeface="微软雅黑" panose="020B0503020204020204" pitchFamily="34" charset="-122"/>
                <a:sym typeface="+mn-ea"/>
              </a:rPr>
              <a:t>让计算机学着去玩Flappy Bird</a:t>
            </a:r>
            <a:endParaRPr kumimoji="1" lang="zh-CN" altLang="en-US" sz="1600" dirty="0">
              <a:latin typeface="微软雅黑" panose="020B0503020204020204" pitchFamily="34" charset="-122"/>
              <a:ea typeface="微软雅黑" panose="020B0503020204020204" pitchFamily="34" charset="-122"/>
              <a:sym typeface="+mn-ea"/>
            </a:endParaRPr>
          </a:p>
          <a:p>
            <a:pPr lvl="0" indent="0" algn="l">
              <a:lnSpc>
                <a:spcPct val="120000"/>
              </a:lnSpc>
              <a:buNone/>
            </a:pPr>
            <a:r>
              <a:rPr kumimoji="1" lang="zh-CN" altLang="en-US" sz="1600" dirty="0">
                <a:latin typeface="微软雅黑" panose="020B0503020204020204" pitchFamily="34" charset="-122"/>
                <a:ea typeface="微软雅黑" panose="020B0503020204020204" pitchFamily="34" charset="-122"/>
                <a:sym typeface="+mn-ea"/>
              </a:rPr>
              <a:t>我们不需要设置具体的策略，比如先飞到上面，再飞到下面，我们只是需要给算法定一个“小目标”！比如当计算机玩的好的时候，我们就给它一定的奖励，它玩的不好的时候，就给它一定的惩罚，在这个算法框架下，它就可以越来越好，超过人类玩家的水平。</a:t>
            </a:r>
          </a:p>
        </p:txBody>
      </p:sp>
      <p:pic>
        <p:nvPicPr>
          <p:cNvPr id="4" name="图片 3"/>
          <p:cNvPicPr>
            <a:picLocks noChangeAspect="1"/>
          </p:cNvPicPr>
          <p:nvPr/>
        </p:nvPicPr>
        <p:blipFill>
          <a:blip r:embed="rId2" cstate="print"/>
          <a:stretch>
            <a:fillRect/>
          </a:stretch>
        </p:blipFill>
        <p:spPr>
          <a:xfrm>
            <a:off x="8171815" y="3709035"/>
            <a:ext cx="2938145" cy="2919095"/>
          </a:xfrm>
          <a:prstGeom prst="rect">
            <a:avLst/>
          </a:prstGeom>
        </p:spPr>
      </p:pic>
      <p:pic>
        <p:nvPicPr>
          <p:cNvPr id="5" name="图片 4"/>
          <p:cNvPicPr>
            <a:picLocks noChangeAspect="1"/>
          </p:cNvPicPr>
          <p:nvPr/>
        </p:nvPicPr>
        <p:blipFill>
          <a:blip r:embed="rId3"/>
          <a:stretch>
            <a:fillRect/>
          </a:stretch>
        </p:blipFill>
        <p:spPr>
          <a:xfrm>
            <a:off x="7997825" y="2098675"/>
            <a:ext cx="2744470" cy="1383030"/>
          </a:xfrm>
          <a:prstGeom prst="rect">
            <a:avLst/>
          </a:prstGeom>
        </p:spPr>
      </p:pic>
      <p:sp>
        <p:nvSpPr>
          <p:cNvPr id="6" name="矩形 5"/>
          <p:cNvSpPr/>
          <p:nvPr/>
        </p:nvSpPr>
        <p:spPr>
          <a:xfrm>
            <a:off x="822325" y="3748405"/>
            <a:ext cx="7248525" cy="798830"/>
          </a:xfrm>
          <a:prstGeom prst="rect">
            <a:avLst/>
          </a:prstGeom>
        </p:spPr>
        <p:txBody>
          <a:bodyPr wrap="square">
            <a:spAutoFit/>
          </a:bodyPr>
          <a:lstStyle/>
          <a:p>
            <a:pPr fontAlgn="auto">
              <a:lnSpc>
                <a:spcPct val="100000"/>
              </a:lnSpc>
            </a:pPr>
            <a:r>
              <a:rPr kumimoji="1" lang="zh-CN" altLang="en-US" sz="2400" b="1" dirty="0">
                <a:solidFill>
                  <a:srgbClr val="0033CC"/>
                </a:solidFill>
                <a:latin typeface="微软雅黑" panose="020B0503020204020204" pitchFamily="34" charset="-122"/>
                <a:ea typeface="微软雅黑" panose="020B0503020204020204" pitchFamily="34" charset="-122"/>
              </a:rPr>
              <a:t>多任务学习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Multi-task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把多个相关（related）的任务放在一起同时学习。</a:t>
            </a:r>
            <a:endParaRPr kumimoji="1" lang="zh-CN" altLang="en-US" dirty="0"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1275715" y="4514850"/>
            <a:ext cx="6387465" cy="1861185"/>
          </a:xfrm>
          <a:prstGeom prst="rect">
            <a:avLst/>
          </a:prstGeom>
          <a:noFill/>
        </p:spPr>
        <p:txBody>
          <a:bodyPr wrap="square" rtlCol="0" anchor="t">
            <a:spAutoFit/>
          </a:bodyPr>
          <a:lstStyle/>
          <a:p>
            <a:pPr fontAlgn="auto">
              <a:lnSpc>
                <a:spcPct val="120000"/>
              </a:lnSpc>
            </a:pPr>
            <a:r>
              <a:rPr kumimoji="1" lang="zh-CN" altLang="en-US" sz="1600" dirty="0" smtClean="0">
                <a:latin typeface="微软雅黑" panose="020B0503020204020204" pitchFamily="34" charset="-122"/>
                <a:ea typeface="微软雅黑" panose="020B0503020204020204" pitchFamily="34" charset="-122"/>
                <a:sym typeface="+mn-ea"/>
              </a:rPr>
              <a:t>单任务学习时，各个任务之间的模型空间（Trained Model）是相互独立的，但现实世界中很多问题不能分解为一个一个独立的子问题，且这样忽略了问题之间所包含的丰富的关联信息。多任务学习就是为了解决这个问题而诞生的。多个任务之间共享一些因素，它们可以在学习过程中，共享它们所学到的信息，相关联的</a:t>
            </a:r>
            <a:r>
              <a:rPr kumimoji="1" lang="zh-CN" altLang="en-US" sz="1600" b="1" dirty="0" smtClean="0">
                <a:latin typeface="微软雅黑" panose="020B0503020204020204" pitchFamily="34" charset="-122"/>
                <a:ea typeface="微软雅黑" panose="020B0503020204020204" pitchFamily="34" charset="-122"/>
                <a:sym typeface="+mn-ea"/>
              </a:rPr>
              <a:t>多任务学习比单任务学习具备更好的泛化（generalization）效果</a:t>
            </a:r>
            <a:r>
              <a:rPr kumimoji="1" lang="zh-CN" altLang="en-US" sz="1600" dirty="0" smtClean="0">
                <a:latin typeface="微软雅黑" panose="020B0503020204020204" pitchFamily="34" charset="-122"/>
                <a:ea typeface="微软雅黑" panose="020B0503020204020204" pitchFamily="34" charset="-122"/>
                <a:sym typeface="+mn-ea"/>
              </a:rPr>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5028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327943"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3434635" y="4773739"/>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应用场景与挑战</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434633" y="288542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8" name="圆角矩形 7"/>
          <p:cNvSpPr/>
          <p:nvPr/>
        </p:nvSpPr>
        <p:spPr>
          <a:xfrm>
            <a:off x="3434633" y="382055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Tree>
    <p:extLst>
      <p:ext uri="{BB962C8B-B14F-4D97-AF65-F5344CB8AC3E}">
        <p14:creationId xmlns:p14="http://schemas.microsoft.com/office/powerpoint/2010/main" val="123852785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cpc\AppData\Local\Temp\vmware-pcpc\VMwareDnD\da71712f\alphago.jpg"/>
          <p:cNvPicPr>
            <a:picLocks noChangeAspect="1" noChangeArrowheads="1"/>
          </p:cNvPicPr>
          <p:nvPr/>
        </p:nvPicPr>
        <p:blipFill>
          <a:blip r:embed="rId2"/>
          <a:srcRect/>
          <a:stretch>
            <a:fillRect/>
          </a:stretch>
        </p:blipFill>
        <p:spPr bwMode="auto">
          <a:xfrm>
            <a:off x="579745" y="1450627"/>
            <a:ext cx="5373865" cy="4349472"/>
          </a:xfrm>
          <a:prstGeom prst="rect">
            <a:avLst/>
          </a:prstGeom>
          <a:noFill/>
        </p:spPr>
      </p:pic>
      <p:sp>
        <p:nvSpPr>
          <p:cNvPr id="3" name="矩形 2"/>
          <p:cNvSpPr/>
          <p:nvPr/>
        </p:nvSpPr>
        <p:spPr>
          <a:xfrm>
            <a:off x="1539479" y="400051"/>
            <a:ext cx="7671266" cy="646331"/>
          </a:xfrm>
          <a:prstGeom prst="rect">
            <a:avLst/>
          </a:prstGeom>
        </p:spPr>
        <p:txBody>
          <a:bodyPr wrap="square">
            <a:spAutoFit/>
          </a:bodyPr>
          <a:lstStyle/>
          <a:p>
            <a:r>
              <a:rPr kumimoji="1" lang="en-US" altLang="zh-CN" sz="3600" b="1" dirty="0" smtClean="0">
                <a:latin typeface="微软雅黑" panose="020B0503020204020204" pitchFamily="34" charset="-122"/>
                <a:ea typeface="微软雅黑" panose="020B0503020204020204" pitchFamily="34" charset="-122"/>
              </a:rPr>
              <a:t>3:0 !  </a:t>
            </a:r>
            <a:r>
              <a:rPr kumimoji="1" lang="en-US" altLang="zh-CN" sz="3600" b="1" dirty="0" err="1" smtClean="0">
                <a:latin typeface="微软雅黑" panose="020B0503020204020204" pitchFamily="34" charset="-122"/>
                <a:ea typeface="微软雅黑" panose="020B0503020204020204" pitchFamily="34" charset="-122"/>
              </a:rPr>
              <a:t>AlphaGo</a:t>
            </a:r>
            <a:r>
              <a:rPr kumimoji="1" lang="zh-CN" altLang="en-US" sz="3600" b="1" dirty="0" smtClean="0">
                <a:latin typeface="微软雅黑" panose="020B0503020204020204" pitchFamily="34" charset="-122"/>
                <a:ea typeface="微软雅黑" panose="020B0503020204020204" pitchFamily="34" charset="-122"/>
              </a:rPr>
              <a:t> 完胜柯洁</a:t>
            </a:r>
            <a:r>
              <a:rPr kumimoji="1" lang="en-US" altLang="zh-CN" sz="3600" b="1" dirty="0" smtClean="0">
                <a:latin typeface="微软雅黑" panose="020B0503020204020204" pitchFamily="34" charset="-122"/>
                <a:ea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6128734" y="1545250"/>
            <a:ext cx="5322367" cy="1938992"/>
          </a:xfrm>
          <a:prstGeom prst="rect">
            <a:avLst/>
          </a:prstGeom>
        </p:spPr>
        <p:txBody>
          <a:bodyPr wrap="square">
            <a:spAutoFit/>
          </a:bodyPr>
          <a:lstStyle/>
          <a:p>
            <a:pPr>
              <a:lnSpc>
                <a:spcPct val="125000"/>
              </a:lnSpc>
            </a:pPr>
            <a:r>
              <a:rPr kumimoji="1" lang="zh-CN" altLang="en-US" sz="2400" b="1" dirty="0" smtClean="0">
                <a:solidFill>
                  <a:srgbClr val="CC0099"/>
                </a:solidFill>
                <a:latin typeface="微软雅黑" panose="020B0503020204020204" pitchFamily="34" charset="-122"/>
                <a:ea typeface="微软雅黑" panose="020B0503020204020204" pitchFamily="34" charset="-122"/>
              </a:rPr>
              <a:t>柯洁：</a:t>
            </a:r>
            <a:r>
              <a:rPr kumimoji="1" lang="zh-CN" altLang="en-US" sz="2400" dirty="0" smtClean="0">
                <a:latin typeface="微软雅黑" panose="020B0503020204020204" pitchFamily="34" charset="-122"/>
                <a:ea typeface="微软雅黑" panose="020B0503020204020204" pitchFamily="34" charset="-122"/>
              </a:rPr>
              <a:t>中国围棋职业九段棋手，世界排名第一</a:t>
            </a:r>
            <a:endParaRPr kumimoji="1" lang="en-US" altLang="zh-CN" sz="2400" dirty="0" smtClean="0">
              <a:latin typeface="微软雅黑" panose="020B0503020204020204" pitchFamily="34" charset="-122"/>
              <a:ea typeface="微软雅黑" panose="020B0503020204020204" pitchFamily="34" charset="-122"/>
            </a:endParaRPr>
          </a:p>
          <a:p>
            <a:pPr>
              <a:lnSpc>
                <a:spcPct val="125000"/>
              </a:lnSpc>
            </a:pPr>
            <a:r>
              <a:rPr kumimoji="1" lang="en-US" altLang="zh-CN" sz="2400" b="1" dirty="0" err="1" smtClean="0">
                <a:solidFill>
                  <a:srgbClr val="CC0099"/>
                </a:solidFill>
                <a:latin typeface="微软雅黑" panose="020B0503020204020204" pitchFamily="34" charset="-122"/>
                <a:ea typeface="微软雅黑" panose="020B0503020204020204" pitchFamily="34" charset="-122"/>
              </a:rPr>
              <a:t>AlphaGo</a:t>
            </a:r>
            <a:r>
              <a:rPr kumimoji="1" lang="zh-CN" altLang="en-US" sz="2400" dirty="0" smtClean="0">
                <a:solidFill>
                  <a:srgbClr val="CC0099"/>
                </a:solidFill>
                <a:latin typeface="微软雅黑" panose="020B0503020204020204" pitchFamily="34" charset="-122"/>
                <a:ea typeface="微软雅黑" panose="020B0503020204020204" pitchFamily="34" charset="-122"/>
              </a:rPr>
              <a:t>：</a:t>
            </a:r>
            <a:r>
              <a:rPr kumimoji="1" lang="en-US" altLang="zh-CN" sz="2400" dirty="0" smtClean="0">
                <a:latin typeface="微软雅黑" panose="020B0503020204020204" pitchFamily="34" charset="-122"/>
                <a:ea typeface="微软雅黑" panose="020B0503020204020204" pitchFamily="34" charset="-122"/>
              </a:rPr>
              <a:t>Google</a:t>
            </a:r>
            <a:r>
              <a:rPr kumimoji="1" lang="zh-CN" altLang="en-US" sz="2400" dirty="0" smtClean="0">
                <a:latin typeface="微软雅黑" panose="020B0503020204020204" pitchFamily="34" charset="-122"/>
                <a:ea typeface="微软雅黑" panose="020B0503020204020204" pitchFamily="34" charset="-122"/>
              </a:rPr>
              <a:t> </a:t>
            </a:r>
            <a:r>
              <a:rPr kumimoji="1" lang="en-US" altLang="zh-CN" sz="2400" dirty="0" err="1" smtClean="0">
                <a:latin typeface="微软雅黑" panose="020B0503020204020204" pitchFamily="34" charset="-122"/>
                <a:ea typeface="微软雅黑" panose="020B0503020204020204" pitchFamily="34" charset="-122"/>
              </a:rPr>
              <a:t>DeepMind</a:t>
            </a:r>
            <a:r>
              <a:rPr kumimoji="1" lang="zh-CN" altLang="en-US" sz="2400" dirty="0" smtClean="0">
                <a:latin typeface="微软雅黑" panose="020B0503020204020204" pitchFamily="34" charset="-122"/>
                <a:ea typeface="微软雅黑" panose="020B0503020204020204" pitchFamily="34" charset="-122"/>
              </a:rPr>
              <a:t> 开发的机器学习围棋程序</a:t>
            </a:r>
            <a:endParaRPr kumimoji="1" lang="zh-CN" altLang="en-US" sz="2400" dirty="0">
              <a:latin typeface="微软雅黑" panose="020B0503020204020204" pitchFamily="34" charset="-122"/>
              <a:ea typeface="微软雅黑" panose="020B0503020204020204" pitchFamily="34" charset="-122"/>
            </a:endParaRPr>
          </a:p>
        </p:txBody>
      </p:sp>
      <p:sp>
        <p:nvSpPr>
          <p:cNvPr id="5" name="圆角矩形 4"/>
          <p:cNvSpPr/>
          <p:nvPr/>
        </p:nvSpPr>
        <p:spPr>
          <a:xfrm>
            <a:off x="6128734" y="3633178"/>
            <a:ext cx="5111960" cy="216692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nSpc>
                <a:spcPct val="125000"/>
              </a:lnSpc>
            </a:pP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6351274" y="3747142"/>
            <a:ext cx="4776877" cy="1938992"/>
          </a:xfrm>
          <a:prstGeom prst="rect">
            <a:avLst/>
          </a:prstGeom>
        </p:spPr>
        <p:txBody>
          <a:bodyPr wrap="square">
            <a:spAutoFit/>
          </a:bodyPr>
          <a:lstStyle/>
          <a:p>
            <a:pPr>
              <a:lnSpc>
                <a:spcPct val="125000"/>
              </a:lnSpc>
            </a:pPr>
            <a:r>
              <a:rPr kumimoji="1" lang="en-US" altLang="zh-CN" sz="2400" dirty="0" err="1" smtClean="0">
                <a:latin typeface="微软雅黑" panose="020B0503020204020204" pitchFamily="34" charset="-122"/>
                <a:ea typeface="微软雅黑" panose="020B0503020204020204" pitchFamily="34" charset="-122"/>
              </a:rPr>
              <a:t>AlphaGo</a:t>
            </a:r>
            <a:r>
              <a:rPr kumimoji="1" lang="zh-CN" altLang="en-US" sz="2400" dirty="0" smtClean="0">
                <a:latin typeface="微软雅黑" panose="020B0503020204020204" pitchFamily="34" charset="-122"/>
                <a:ea typeface="微软雅黑" panose="020B0503020204020204" pitchFamily="34" charset="-122"/>
              </a:rPr>
              <a:t>使用</a:t>
            </a:r>
            <a:r>
              <a:rPr kumimoji="1" lang="zh-CN" altLang="en-US" sz="2400" b="1" dirty="0" smtClean="0">
                <a:solidFill>
                  <a:srgbClr val="00B0F0"/>
                </a:solidFill>
                <a:latin typeface="微软雅黑" panose="020B0503020204020204" pitchFamily="34" charset="-122"/>
                <a:ea typeface="微软雅黑" panose="020B0503020204020204" pitchFamily="34" charset="-122"/>
              </a:rPr>
              <a:t>蒙特卡罗树</a:t>
            </a:r>
            <a:r>
              <a:rPr kumimoji="1" lang="zh-CN" altLang="en-US" sz="2400" dirty="0">
                <a:latin typeface="微软雅黑" panose="020B0503020204020204" pitchFamily="34" charset="-122"/>
                <a:ea typeface="微软雅黑" panose="020B0503020204020204" pitchFamily="34" charset="-122"/>
              </a:rPr>
              <a:t>搜索</a:t>
            </a:r>
            <a:r>
              <a:rPr kumimoji="1" lang="zh-CN" altLang="en-US" sz="2400" dirty="0" smtClean="0">
                <a:latin typeface="微软雅黑" panose="020B0503020204020204" pitchFamily="34" charset="-122"/>
                <a:ea typeface="微软雅黑" panose="020B0503020204020204" pitchFamily="34" charset="-122"/>
              </a:rPr>
              <a:t>与两个</a:t>
            </a:r>
            <a:r>
              <a:rPr kumimoji="1" lang="zh-CN" altLang="en-US" sz="2400" b="1" dirty="0" smtClean="0">
                <a:solidFill>
                  <a:srgbClr val="00B0F0"/>
                </a:solidFill>
                <a:latin typeface="微软雅黑" panose="020B0503020204020204" pitchFamily="34" charset="-122"/>
                <a:ea typeface="微软雅黑" panose="020B0503020204020204" pitchFamily="34" charset="-122"/>
              </a:rPr>
              <a:t>深度神经网络</a:t>
            </a:r>
            <a:r>
              <a:rPr kumimoji="1" lang="zh-CN" altLang="en-US" sz="2400" dirty="0" smtClean="0">
                <a:latin typeface="微软雅黑" panose="020B0503020204020204" pitchFamily="34" charset="-122"/>
                <a:ea typeface="微软雅黑" panose="020B0503020204020204" pitchFamily="34" charset="-122"/>
              </a:rPr>
              <a:t>相结合的方法，其中一个是以估值网络来评估大量的选点，而以走棋网络来选择落子。</a:t>
            </a:r>
            <a:endParaRPr kumimoji="1"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880382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9479" y="400051"/>
            <a:ext cx="7671266"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无人驾驶车队亮相</a:t>
            </a:r>
            <a:r>
              <a:rPr kumimoji="1" lang="en-US" altLang="zh-CN" sz="3600" b="1" dirty="0" smtClean="0">
                <a:latin typeface="微软雅黑" panose="020B0503020204020204" pitchFamily="34" charset="-122"/>
                <a:ea typeface="微软雅黑" panose="020B0503020204020204" pitchFamily="34" charset="-122"/>
              </a:rPr>
              <a:t>2018</a:t>
            </a:r>
            <a:r>
              <a:rPr kumimoji="1" lang="zh-CN" altLang="en-US" sz="3600" b="1" dirty="0" smtClean="0">
                <a:latin typeface="微软雅黑" panose="020B0503020204020204" pitchFamily="34" charset="-122"/>
                <a:ea typeface="微软雅黑" panose="020B0503020204020204" pitchFamily="34" charset="-122"/>
              </a:rPr>
              <a:t>春晚</a:t>
            </a:r>
            <a:r>
              <a:rPr kumimoji="1" lang="en-US" altLang="zh-CN" sz="3600" b="1" dirty="0" smtClean="0">
                <a:latin typeface="微软雅黑" panose="020B0503020204020204" pitchFamily="34" charset="-122"/>
                <a:ea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7180454" y="1625453"/>
            <a:ext cx="4374898" cy="1421928"/>
          </a:xfrm>
          <a:prstGeom prst="rect">
            <a:avLst/>
          </a:prstGeom>
        </p:spPr>
        <p:txBody>
          <a:bodyPr wrap="square">
            <a:spAutoFit/>
          </a:bodyPr>
          <a:lstStyle/>
          <a:p>
            <a:pPr>
              <a:lnSpc>
                <a:spcPct val="125000"/>
              </a:lnSpc>
            </a:pPr>
            <a:r>
              <a:rPr kumimoji="1" lang="zh-CN" altLang="en-US" sz="2400" dirty="0" smtClean="0">
                <a:latin typeface="微软雅黑" panose="020B0503020204020204" pitchFamily="34" charset="-122"/>
                <a:ea typeface="微软雅黑" panose="020B0503020204020204" pitchFamily="34" charset="-122"/>
              </a:rPr>
              <a:t>百度发布“</a:t>
            </a:r>
            <a:r>
              <a:rPr kumimoji="1" lang="en-US" altLang="zh-CN" sz="2400" b="1" dirty="0" smtClean="0">
                <a:solidFill>
                  <a:srgbClr val="CC0099"/>
                </a:solidFill>
                <a:latin typeface="微软雅黑" panose="020B0503020204020204" pitchFamily="34" charset="-122"/>
                <a:ea typeface="微软雅黑" panose="020B0503020204020204" pitchFamily="34" charset="-122"/>
              </a:rPr>
              <a:t>Apollo</a:t>
            </a:r>
            <a:r>
              <a:rPr kumimoji="1" lang="zh-CN" altLang="en-US" sz="2400" b="1" dirty="0" smtClean="0">
                <a:solidFill>
                  <a:srgbClr val="CC0099"/>
                </a:solidFill>
                <a:latin typeface="微软雅黑" panose="020B0503020204020204" pitchFamily="34" charset="-122"/>
                <a:ea typeface="微软雅黑" panose="020B0503020204020204" pitchFamily="34" charset="-122"/>
              </a:rPr>
              <a:t>（阿波罗）</a:t>
            </a:r>
            <a:r>
              <a:rPr kumimoji="1" lang="zh-CN" altLang="en-US" sz="2400" dirty="0" smtClean="0">
                <a:latin typeface="微软雅黑" panose="020B0503020204020204" pitchFamily="34" charset="-122"/>
                <a:ea typeface="微软雅黑" panose="020B0503020204020204" pitchFamily="34" charset="-122"/>
              </a:rPr>
              <a:t>”软件平台，向汽车行业及自动驾驶领域提供一套完整的平台。</a:t>
            </a:r>
            <a:endParaRPr kumimoji="1" lang="en-US" altLang="zh-CN" sz="2400" dirty="0" smtClean="0">
              <a:latin typeface="微软雅黑" panose="020B0503020204020204" pitchFamily="34" charset="-122"/>
              <a:ea typeface="微软雅黑" panose="020B0503020204020204" pitchFamily="34" charset="-122"/>
            </a:endParaRPr>
          </a:p>
        </p:txBody>
      </p:sp>
      <p:sp>
        <p:nvSpPr>
          <p:cNvPr id="5" name="圆角矩形 4"/>
          <p:cNvSpPr/>
          <p:nvPr/>
        </p:nvSpPr>
        <p:spPr>
          <a:xfrm>
            <a:off x="7228573" y="3288132"/>
            <a:ext cx="4198090" cy="216692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7335230" y="3442978"/>
            <a:ext cx="3924578" cy="1896801"/>
          </a:xfrm>
          <a:prstGeom prst="rect">
            <a:avLst/>
          </a:prstGeom>
        </p:spPr>
        <p:txBody>
          <a:bodyPr wrap="square">
            <a:spAutoFit/>
          </a:bodyPr>
          <a:lstStyle/>
          <a:p>
            <a:pPr>
              <a:lnSpc>
                <a:spcPct val="125000"/>
              </a:lnSpc>
            </a:pPr>
            <a:r>
              <a:rPr kumimoji="1" lang="zh-CN" altLang="en-US" sz="2400" dirty="0" smtClean="0">
                <a:latin typeface="微软雅黑" panose="020B0503020204020204" pitchFamily="34" charset="-122"/>
                <a:ea typeface="微软雅黑" panose="020B0503020204020204" pitchFamily="34" charset="-122"/>
              </a:rPr>
              <a:t>无人驾驶主要包括三个环节：感知、</a:t>
            </a:r>
            <a:r>
              <a:rPr kumimoji="1" lang="zh-CN" altLang="en-US" sz="2400" b="1" dirty="0" smtClean="0">
                <a:solidFill>
                  <a:srgbClr val="00B0F0"/>
                </a:solidFill>
                <a:latin typeface="微软雅黑" panose="020B0503020204020204" pitchFamily="34" charset="-122"/>
                <a:ea typeface="微软雅黑" panose="020B0503020204020204" pitchFamily="34" charset="-122"/>
              </a:rPr>
              <a:t>决策</a:t>
            </a:r>
            <a:r>
              <a:rPr kumimoji="1" lang="zh-CN" altLang="en-US" sz="2400" dirty="0" smtClean="0">
                <a:latin typeface="微软雅黑" panose="020B0503020204020204" pitchFamily="34" charset="-122"/>
                <a:ea typeface="微软雅黑" panose="020B0503020204020204" pitchFamily="34" charset="-122"/>
              </a:rPr>
              <a:t>、和控制</a:t>
            </a:r>
            <a:endParaRPr kumimoji="1" lang="en-US" altLang="zh-CN" sz="2400" dirty="0" smtClean="0">
              <a:latin typeface="微软雅黑" panose="020B0503020204020204" pitchFamily="34" charset="-122"/>
              <a:ea typeface="微软雅黑" panose="020B0503020204020204" pitchFamily="34" charset="-122"/>
            </a:endParaRPr>
          </a:p>
          <a:p>
            <a:pPr>
              <a:lnSpc>
                <a:spcPct val="125000"/>
              </a:lnSpc>
            </a:pPr>
            <a:r>
              <a:rPr kumimoji="1" lang="zh-CN" altLang="en-US" sz="2400" dirty="0" smtClean="0">
                <a:latin typeface="微软雅黑" panose="020B0503020204020204" pitchFamily="34" charset="-122"/>
                <a:ea typeface="微软雅黑" panose="020B0503020204020204" pitchFamily="34" charset="-122"/>
              </a:rPr>
              <a:t>核心技术：异步多传感器同步</a:t>
            </a:r>
            <a:r>
              <a:rPr kumimoji="1" lang="en-US" altLang="zh-CN" sz="2400"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深度</a:t>
            </a:r>
            <a:r>
              <a:rPr kumimoji="1" lang="zh-CN" altLang="en-US" sz="2400" b="1" dirty="0" smtClean="0">
                <a:solidFill>
                  <a:srgbClr val="00B0F0"/>
                </a:solidFill>
                <a:latin typeface="微软雅黑" panose="020B0503020204020204" pitchFamily="34" charset="-122"/>
                <a:ea typeface="微软雅黑" panose="020B0503020204020204" pitchFamily="34" charset="-122"/>
              </a:rPr>
              <a:t>数据融合</a:t>
            </a:r>
            <a:endParaRPr kumimoji="1" lang="en-US" altLang="zh-CN" sz="2400" b="1" dirty="0" smtClean="0">
              <a:solidFill>
                <a:srgbClr val="00B0F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41438" y="1625453"/>
            <a:ext cx="6253998" cy="3747883"/>
          </a:xfrm>
          <a:prstGeom prst="rect">
            <a:avLst/>
          </a:prstGeom>
        </p:spPr>
      </p:pic>
    </p:spTree>
    <p:extLst>
      <p:ext uri="{BB962C8B-B14F-4D97-AF65-F5344CB8AC3E}">
        <p14:creationId xmlns:p14="http://schemas.microsoft.com/office/powerpoint/2010/main" val="3140858677"/>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0720" y="1362075"/>
            <a:ext cx="5786120" cy="3785652"/>
          </a:xfrm>
          <a:prstGeom prst="rect">
            <a:avLst/>
          </a:prstGeom>
          <a:noFill/>
        </p:spPr>
        <p:txBody>
          <a:bodyPr wrap="square">
            <a:spAutoFit/>
          </a:bodyPr>
          <a:lstStyle/>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搜素引擎</a:t>
            </a:r>
            <a:r>
              <a:rPr lang="zh-CN" altLang="en-US" sz="2000" dirty="0">
                <a:latin typeface="微软雅黑" panose="020B0503020204020204" pitchFamily="34" charset="-122"/>
                <a:ea typeface="微软雅黑" panose="020B0503020204020204" pitchFamily="34" charset="-122"/>
              </a:rPr>
              <a:t>：网页、图片、视频、新闻、学术、地图</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信息推荐</a:t>
            </a:r>
            <a:r>
              <a:rPr lang="zh-CN" altLang="en-US" sz="2000" dirty="0">
                <a:latin typeface="微软雅黑" panose="020B0503020204020204" pitchFamily="34" charset="-122"/>
                <a:ea typeface="微软雅黑" panose="020B0503020204020204" pitchFamily="34" charset="-122"/>
              </a:rPr>
              <a:t>：新闻、商品、游戏、书籍</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图片识别</a:t>
            </a:r>
            <a:r>
              <a:rPr lang="zh-CN" altLang="en-US" sz="2000" dirty="0">
                <a:latin typeface="微软雅黑" panose="020B0503020204020204" pitchFamily="34" charset="-122"/>
                <a:ea typeface="微软雅黑" panose="020B0503020204020204" pitchFamily="34" charset="-122"/>
              </a:rPr>
              <a:t>：人像、用品、动物、交通工具</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用户分析</a:t>
            </a:r>
            <a:r>
              <a:rPr lang="zh-CN" altLang="en-US" sz="2000" dirty="0">
                <a:latin typeface="微软雅黑" panose="020B0503020204020204" pitchFamily="34" charset="-122"/>
                <a:ea typeface="微软雅黑" panose="020B0503020204020204" pitchFamily="34" charset="-122"/>
              </a:rPr>
              <a:t>：社交网络、影评、商品评论</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机器翻译</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CC0099"/>
                </a:solidFill>
                <a:latin typeface="微软雅黑" panose="020B0503020204020204" pitchFamily="34" charset="-122"/>
                <a:ea typeface="微软雅黑" panose="020B0503020204020204" pitchFamily="34" charset="-122"/>
              </a:rPr>
              <a:t>摘要生成</a:t>
            </a:r>
            <a:r>
              <a:rPr lang="en-US" altLang="zh-CN" sz="2000" dirty="0" smtClean="0">
                <a:latin typeface="微软雅黑" panose="020B0503020204020204" pitchFamily="34" charset="-122"/>
                <a:ea typeface="微软雅黑" panose="020B0503020204020204" pitchFamily="34" charset="-122"/>
              </a:rPr>
              <a:t>……</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生物</a:t>
            </a:r>
            <a:r>
              <a:rPr lang="zh-CN" altLang="en-US" sz="2000" b="1" dirty="0" smtClean="0">
                <a:solidFill>
                  <a:srgbClr val="CC0099"/>
                </a:solidFill>
                <a:latin typeface="微软雅黑" panose="020B0503020204020204" pitchFamily="34" charset="-122"/>
                <a:ea typeface="微软雅黑" panose="020B0503020204020204" pitchFamily="34" charset="-122"/>
              </a:rPr>
              <a:t>信息学</a:t>
            </a:r>
            <a:r>
              <a:rPr lang="en-US" altLang="zh-CN" sz="2000" dirty="0">
                <a:latin typeface="微软雅黑" panose="020B0503020204020204" pitchFamily="34" charset="-122"/>
                <a:ea typeface="微软雅黑" panose="020B0503020204020204" pitchFamily="34" charset="-122"/>
              </a:rPr>
              <a:t>……</a:t>
            </a:r>
          </a:p>
          <a:p>
            <a:pPr>
              <a:lnSpc>
                <a:spcPct val="150000"/>
              </a:lnSpc>
              <a:defRPr/>
            </a:pPr>
            <a:endParaRPr lang="zh-CN" altLang="en-US" sz="2000" b="1" dirty="0">
              <a:solidFill>
                <a:srgbClr val="CC0099"/>
              </a:solidFill>
              <a:latin typeface="微软雅黑" panose="020B0503020204020204" pitchFamily="34" charset="-122"/>
              <a:ea typeface="微软雅黑" panose="020B0503020204020204" pitchFamily="34" charset="-122"/>
            </a:endParaRPr>
          </a:p>
          <a:p>
            <a:pPr>
              <a:lnSpc>
                <a:spcPct val="150000"/>
              </a:lnSpc>
              <a:defRPr/>
            </a:pPr>
            <a:endParaRPr lang="en-US" altLang="zh-CN" sz="2000" dirty="0">
              <a:latin typeface="微软雅黑" panose="020B0503020204020204" pitchFamily="34" charset="-122"/>
              <a:ea typeface="微软雅黑" panose="020B0503020204020204" pitchFamily="34" charset="-122"/>
            </a:endParaRPr>
          </a:p>
        </p:txBody>
      </p:sp>
      <p:sp>
        <p:nvSpPr>
          <p:cNvPr id="4" name="矩形 3"/>
          <p:cNvSpPr/>
          <p:nvPr/>
        </p:nvSpPr>
        <p:spPr>
          <a:xfrm>
            <a:off x="1560830" y="400050"/>
            <a:ext cx="492696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机器学习已无处不在</a:t>
            </a:r>
          </a:p>
        </p:txBody>
      </p:sp>
      <p:pic>
        <p:nvPicPr>
          <p:cNvPr id="2" name="图片 1"/>
          <p:cNvPicPr>
            <a:picLocks noChangeAspect="1"/>
          </p:cNvPicPr>
          <p:nvPr/>
        </p:nvPicPr>
        <p:blipFill>
          <a:blip r:embed="rId2"/>
          <a:stretch>
            <a:fillRect/>
          </a:stretch>
        </p:blipFill>
        <p:spPr>
          <a:xfrm>
            <a:off x="6466840" y="1045210"/>
            <a:ext cx="4655185" cy="2683510"/>
          </a:xfrm>
          <a:prstGeom prst="rect">
            <a:avLst/>
          </a:prstGeom>
        </p:spPr>
      </p:pic>
      <p:pic>
        <p:nvPicPr>
          <p:cNvPr id="3" name="图片 2"/>
          <p:cNvPicPr>
            <a:picLocks noChangeAspect="1"/>
          </p:cNvPicPr>
          <p:nvPr/>
        </p:nvPicPr>
        <p:blipFill>
          <a:blip r:embed="rId3" cstate="print"/>
          <a:stretch>
            <a:fillRect/>
          </a:stretch>
        </p:blipFill>
        <p:spPr>
          <a:xfrm>
            <a:off x="785495" y="4157444"/>
            <a:ext cx="4753610" cy="2614295"/>
          </a:xfrm>
          <a:prstGeom prst="rect">
            <a:avLst/>
          </a:prstGeom>
        </p:spPr>
      </p:pic>
      <p:pic>
        <p:nvPicPr>
          <p:cNvPr id="5" name="图片 4"/>
          <p:cNvPicPr>
            <a:picLocks noChangeAspect="1"/>
          </p:cNvPicPr>
          <p:nvPr/>
        </p:nvPicPr>
        <p:blipFill>
          <a:blip r:embed="rId4"/>
          <a:stretch>
            <a:fillRect/>
          </a:stretch>
        </p:blipFill>
        <p:spPr>
          <a:xfrm>
            <a:off x="6390321" y="3719194"/>
            <a:ext cx="4731703" cy="3055083"/>
          </a:xfrm>
          <a:prstGeom prst="rect">
            <a:avLst/>
          </a:prstGeom>
        </p:spPr>
      </p:pic>
    </p:spTree>
    <p:extLst>
      <p:ext uri="{BB962C8B-B14F-4D97-AF65-F5344CB8AC3E}">
        <p14:creationId xmlns:p14="http://schemas.microsoft.com/office/powerpoint/2010/main" val="7323386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0830" y="400050"/>
            <a:ext cx="715090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机器学习无所不能？</a:t>
            </a:r>
            <a:endParaRPr kumimoji="1" lang="zh-CN" altLang="en-US" sz="3600" b="1" dirty="0">
              <a:latin typeface="微软雅黑" panose="020B0503020204020204" pitchFamily="34" charset="-122"/>
              <a:ea typeface="微软雅黑" panose="020B0503020204020204" pitchFamily="34" charset="-122"/>
            </a:endParaRPr>
          </a:p>
        </p:txBody>
      </p:sp>
      <p:pic>
        <p:nvPicPr>
          <p:cNvPr id="1026" name="Picture 2" descr="C:\Users\pcpc\AppData\Local\Temp\vmware-pcpc\VMwareDnD\10286d36\timg-a.jpg"/>
          <p:cNvPicPr>
            <a:picLocks noChangeAspect="1" noChangeArrowheads="1"/>
          </p:cNvPicPr>
          <p:nvPr/>
        </p:nvPicPr>
        <p:blipFill>
          <a:blip r:embed="rId2"/>
          <a:srcRect/>
          <a:stretch>
            <a:fillRect/>
          </a:stretch>
        </p:blipFill>
        <p:spPr bwMode="auto">
          <a:xfrm>
            <a:off x="7312419" y="1988986"/>
            <a:ext cx="3063574" cy="3063574"/>
          </a:xfrm>
          <a:prstGeom prst="rect">
            <a:avLst/>
          </a:prstGeom>
          <a:noFill/>
        </p:spPr>
      </p:pic>
      <p:pic>
        <p:nvPicPr>
          <p:cNvPr id="1027" name="Picture 3" descr="C:\Users\pcpc\AppData\Local\Temp\vmware-pcpc\VMwareDnD\12ab6aba\timg.jpg"/>
          <p:cNvPicPr>
            <a:picLocks noChangeAspect="1" noChangeArrowheads="1"/>
          </p:cNvPicPr>
          <p:nvPr/>
        </p:nvPicPr>
        <p:blipFill>
          <a:blip r:embed="rId3" cstate="print"/>
          <a:srcRect/>
          <a:stretch>
            <a:fillRect/>
          </a:stretch>
        </p:blipFill>
        <p:spPr bwMode="auto">
          <a:xfrm>
            <a:off x="1792774" y="2429502"/>
            <a:ext cx="2639063" cy="2564289"/>
          </a:xfrm>
          <a:prstGeom prst="rect">
            <a:avLst/>
          </a:prstGeom>
          <a:noFill/>
        </p:spPr>
      </p:pic>
      <p:sp>
        <p:nvSpPr>
          <p:cNvPr id="6" name="文本框 5"/>
          <p:cNvSpPr txBox="1"/>
          <p:nvPr/>
        </p:nvSpPr>
        <p:spPr>
          <a:xfrm>
            <a:off x="5171514" y="2911763"/>
            <a:ext cx="1449543" cy="1615827"/>
          </a:xfrm>
          <a:prstGeom prst="rect">
            <a:avLst/>
          </a:prstGeom>
          <a:noFill/>
        </p:spPr>
        <p:txBody>
          <a:bodyPr wrap="square">
            <a:spAutoFit/>
          </a:bodyPr>
          <a:lstStyle/>
          <a:p>
            <a:pPr>
              <a:lnSpc>
                <a:spcPct val="150000"/>
              </a:lnSpc>
              <a:defRPr/>
            </a:pPr>
            <a:r>
              <a:rPr lang="en-US" altLang="zh-CN" sz="6600" b="1" dirty="0" err="1" smtClean="0">
                <a:solidFill>
                  <a:srgbClr val="FF0000"/>
                </a:solidFill>
                <a:latin typeface="微软雅黑" panose="020B0503020204020204" pitchFamily="34" charset="-122"/>
                <a:ea typeface="微软雅黑" panose="020B0503020204020204" pitchFamily="34" charset="-122"/>
              </a:rPr>
              <a:t>v.s</a:t>
            </a:r>
            <a:r>
              <a:rPr lang="en-US" altLang="zh-CN" sz="6600" b="1" dirty="0" smtClean="0">
                <a:solidFill>
                  <a:srgbClr val="FF0000"/>
                </a:solidFill>
                <a:latin typeface="微软雅黑" panose="020B0503020204020204" pitchFamily="34" charset="-122"/>
                <a:ea typeface="微软雅黑" panose="020B0503020204020204" pitchFamily="34" charset="-122"/>
              </a:rPr>
              <a:t>.</a:t>
            </a:r>
            <a:endParaRPr lang="zh-CN" altLang="en-US" sz="6600" b="1" dirty="0">
              <a:solidFill>
                <a:srgbClr val="FF0000"/>
              </a:solidFill>
              <a:latin typeface="微软雅黑" panose="020B0503020204020204" pitchFamily="34" charset="-122"/>
              <a:ea typeface="微软雅黑" panose="020B0503020204020204" pitchFamily="34" charset="-122"/>
            </a:endParaRPr>
          </a:p>
        </p:txBody>
      </p:sp>
      <p:sp>
        <p:nvSpPr>
          <p:cNvPr id="8" name="文本框 23"/>
          <p:cNvSpPr txBox="1"/>
          <p:nvPr/>
        </p:nvSpPr>
        <p:spPr>
          <a:xfrm>
            <a:off x="1759586" y="5316845"/>
            <a:ext cx="2705437" cy="461665"/>
          </a:xfrm>
          <a:prstGeom prst="rect">
            <a:avLst/>
          </a:prstGeom>
          <a:noFill/>
        </p:spPr>
        <p:txBody>
          <a:bodyPr wrap="square" rtlCol="0">
            <a:spAutoFit/>
          </a:bodyPr>
          <a:lstStyle/>
          <a:p>
            <a:r>
              <a:rPr lang="zh-CN" altLang="en-US" sz="2400" b="1" dirty="0" smtClean="0">
                <a:solidFill>
                  <a:srgbClr val="00B0F0"/>
                </a:solidFill>
                <a:latin typeface="微软雅黑" panose="020B0503020204020204" pitchFamily="34" charset="-122"/>
                <a:ea typeface="微软雅黑" panose="020B0503020204020204" pitchFamily="34" charset="-122"/>
              </a:rPr>
              <a:t>规则、计算、模式</a:t>
            </a:r>
          </a:p>
        </p:txBody>
      </p:sp>
      <p:sp>
        <p:nvSpPr>
          <p:cNvPr id="9" name="文本框 23"/>
          <p:cNvSpPr txBox="1"/>
          <p:nvPr/>
        </p:nvSpPr>
        <p:spPr>
          <a:xfrm>
            <a:off x="7480919" y="5326808"/>
            <a:ext cx="2726573" cy="461665"/>
          </a:xfrm>
          <a:prstGeom prst="rect">
            <a:avLst/>
          </a:prstGeom>
          <a:noFill/>
        </p:spPr>
        <p:txBody>
          <a:bodyPr wrap="square" rtlCol="0">
            <a:spAutoFit/>
          </a:bodyPr>
          <a:lstStyle>
            <a:defPPr>
              <a:defRPr lang="zh-CN"/>
            </a:defPPr>
            <a:lvl1pPr>
              <a:defRPr sz="2400" b="1">
                <a:solidFill>
                  <a:srgbClr val="00B0F0"/>
                </a:solidFill>
                <a:latin typeface="微软雅黑" panose="020B0503020204020204" pitchFamily="34" charset="-122"/>
                <a:ea typeface="微软雅黑" panose="020B0503020204020204" pitchFamily="34" charset="-122"/>
              </a:defRPr>
            </a:lvl1pPr>
          </a:lstStyle>
          <a:p>
            <a:r>
              <a:rPr lang="zh-CN" altLang="en-US" dirty="0"/>
              <a:t>思想、创意、情感</a:t>
            </a:r>
          </a:p>
        </p:txBody>
      </p:sp>
      <p:sp>
        <p:nvSpPr>
          <p:cNvPr id="10" name="文本框 9"/>
          <p:cNvSpPr txBox="1"/>
          <p:nvPr/>
        </p:nvSpPr>
        <p:spPr>
          <a:xfrm>
            <a:off x="601345" y="1403985"/>
            <a:ext cx="10704195" cy="461665"/>
          </a:xfrm>
          <a:prstGeom prst="rect">
            <a:avLst/>
          </a:prstGeom>
          <a:noFill/>
        </p:spPr>
        <p:txBody>
          <a:bodyPr wrap="square" rtlCol="0" anchor="t">
            <a:spAutoFit/>
          </a:bodyPr>
          <a:lstStyle/>
          <a:p>
            <a:pPr marL="285750" indent="-285750">
              <a:buFont typeface="Wingdings" panose="05000000000000000000" charset="0"/>
              <a:buChar char=""/>
            </a:pPr>
            <a:r>
              <a:rPr lang="zh-CN" altLang="en-US" sz="2400" b="1" dirty="0" smtClean="0">
                <a:solidFill>
                  <a:srgbClr val="CC0099"/>
                </a:solidFill>
                <a:latin typeface="微软雅黑" panose="020B0503020204020204" pitchFamily="34" charset="-122"/>
                <a:ea typeface="微软雅黑" panose="020B0503020204020204" pitchFamily="34" charset="-122"/>
              </a:rPr>
              <a:t>问题思考</a:t>
            </a:r>
            <a:r>
              <a:rPr lang="zh-CN" altLang="en-US" sz="2400" dirty="0" smtClean="0">
                <a:latin typeface="微软雅黑" panose="020B0503020204020204" pitchFamily="34" charset="-122"/>
                <a:ea typeface="微软雅黑" panose="020B0503020204020204" pitchFamily="34" charset="-122"/>
              </a:rPr>
              <a:t>：机器学习是否无所不能？</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551959"/>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机器学习概论</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机器学习准备</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519855" y="1672829"/>
            <a:ext cx="3435692"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学科定义、发展</a:t>
            </a:r>
            <a:r>
              <a:rPr lang="zh-CN" altLang="en-US" dirty="0">
                <a:latin typeface="微软雅黑" panose="020B0503020204020204" pitchFamily="34" charset="-122"/>
                <a:ea typeface="微软雅黑" panose="020B0503020204020204" pitchFamily="34" charset="-122"/>
              </a:rPr>
              <a:t>历程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机器学习方法、应用场景与挑战</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7519855" y="2764650"/>
            <a:ext cx="274241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鸢尾花分类任务简介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数据预处理、特征工程</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519855" y="3880235"/>
            <a:ext cx="436734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27" name="文本框 26"/>
          <p:cNvSpPr txBox="1"/>
          <p:nvPr/>
        </p:nvSpPr>
        <p:spPr>
          <a:xfrm>
            <a:off x="7519854"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实践：鸢尾花分类</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sp>
        <p:nvSpPr>
          <p:cNvPr id="4" name="流程图: 磁盘 3"/>
          <p:cNvSpPr/>
          <p:nvPr/>
        </p:nvSpPr>
        <p:spPr>
          <a:xfrm>
            <a:off x="1543039" y="1914490"/>
            <a:ext cx="1486501" cy="913475"/>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a:t>
            </a:r>
            <a:r>
              <a:rPr kumimoji="1" lang="zh-CN" altLang="en-US" sz="2400" b="1" dirty="0" smtClean="0">
                <a:solidFill>
                  <a:schemeClr val="tx1"/>
                </a:solidFill>
                <a:latin typeface="微软雅黑" panose="020B0503020204020204" pitchFamily="34" charset="-122"/>
                <a:ea typeface="微软雅黑" panose="020B0503020204020204" pitchFamily="34" charset="-122"/>
              </a:rPr>
              <a:t>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流程图: 磁盘 4"/>
          <p:cNvSpPr/>
          <p:nvPr/>
        </p:nvSpPr>
        <p:spPr>
          <a:xfrm>
            <a:off x="7447143" y="1686378"/>
            <a:ext cx="2499742" cy="1206680"/>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微软雅黑" panose="020B0503020204020204" pitchFamily="34" charset="-122"/>
                <a:ea typeface="微软雅黑" panose="020B0503020204020204" pitchFamily="34" charset="-122"/>
              </a:rPr>
              <a:t>未知测试数据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l="74879" t="26087" r="1498" b="50290"/>
          <a:stretch/>
        </p:blipFill>
        <p:spPr>
          <a:xfrm>
            <a:off x="4594354" y="1730614"/>
            <a:ext cx="1118208" cy="1118208"/>
          </a:xfrm>
          <a:prstGeom prst="rect">
            <a:avLst/>
          </a:prstGeom>
        </p:spPr>
      </p:pic>
      <p:sp>
        <p:nvSpPr>
          <p:cNvPr id="7" name="右箭头 6"/>
          <p:cNvSpPr/>
          <p:nvPr/>
        </p:nvSpPr>
        <p:spPr>
          <a:xfrm>
            <a:off x="3347576" y="2120589"/>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51210" y="1933576"/>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p>
        </p:txBody>
      </p:sp>
      <p:sp>
        <p:nvSpPr>
          <p:cNvPr id="10" name="右箭头 9"/>
          <p:cNvSpPr/>
          <p:nvPr/>
        </p:nvSpPr>
        <p:spPr>
          <a:xfrm>
            <a:off x="6048109" y="2070894"/>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45644" y="1886523"/>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p>
        </p:txBody>
      </p:sp>
      <p:sp>
        <p:nvSpPr>
          <p:cNvPr id="19" name="矩形 1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76886" y="3328592"/>
            <a:ext cx="10537515" cy="2750881"/>
          </a:xfrm>
          <a:prstGeom prst="rect">
            <a:avLst/>
          </a:prstGeom>
          <a:noFill/>
        </p:spPr>
        <p:txBody>
          <a:bodyPr wrap="square" rtlCol="0" anchor="t">
            <a:spAutoFit/>
          </a:bodyPr>
          <a:lstStyle/>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数据稀疏性：</a:t>
            </a:r>
            <a:r>
              <a:rPr lang="zh-CN" altLang="en-US" sz="2200" dirty="0">
                <a:latin typeface="微软雅黑" panose="020B0503020204020204" pitchFamily="34" charset="-122"/>
                <a:ea typeface="微软雅黑" panose="020B0503020204020204" pitchFamily="34" charset="-122"/>
                <a:sym typeface="+mn-ea"/>
              </a:rPr>
              <a:t>训练一个模型，需要大量（标注）数据，但是</a:t>
            </a:r>
            <a:r>
              <a:rPr lang="zh-CN" altLang="en-US" sz="2200" dirty="0">
                <a:solidFill>
                  <a:srgbClr val="0432FF"/>
                </a:solidFill>
                <a:latin typeface="微软雅黑" panose="020B0503020204020204" pitchFamily="34" charset="-122"/>
                <a:ea typeface="微软雅黑" panose="020B0503020204020204" pitchFamily="34" charset="-122"/>
                <a:sym typeface="+mn-ea"/>
              </a:rPr>
              <a:t>数据往往比较稀疏</a:t>
            </a:r>
            <a:r>
              <a:rPr lang="zh-CN" altLang="en-US"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高</a:t>
            </a:r>
            <a:r>
              <a:rPr lang="zh-CN" altLang="en-US" sz="2400" b="1" dirty="0">
                <a:solidFill>
                  <a:srgbClr val="CC0099"/>
                </a:solidFill>
                <a:latin typeface="微软雅黑" panose="020B0503020204020204" pitchFamily="34" charset="-122"/>
                <a:ea typeface="微软雅黑" panose="020B0503020204020204" pitchFamily="34" charset="-122"/>
                <a:sym typeface="+mn-ea"/>
              </a:rPr>
              <a:t>数量和高质量标注</a:t>
            </a: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数据需求：</a:t>
            </a:r>
            <a:r>
              <a:rPr lang="zh-CN" altLang="en-US" sz="2200" dirty="0" smtClean="0">
                <a:latin typeface="微软雅黑" panose="020B0503020204020204" pitchFamily="34" charset="-122"/>
                <a:ea typeface="微软雅黑" panose="020B0503020204020204" pitchFamily="34" charset="-122"/>
                <a:sym typeface="+mn-ea"/>
              </a:rPr>
              <a:t>获取</a:t>
            </a:r>
            <a:r>
              <a:rPr lang="zh-CN" altLang="en-US" sz="2200" dirty="0">
                <a:latin typeface="微软雅黑" panose="020B0503020204020204" pitchFamily="34" charset="-122"/>
                <a:ea typeface="微软雅黑" panose="020B0503020204020204" pitchFamily="34" charset="-122"/>
                <a:sym typeface="+mn-ea"/>
              </a:rPr>
              <a:t>标定数据需要耗费大量人力和财力。而且，人会出错，有主观性</a:t>
            </a:r>
            <a:r>
              <a:rPr lang="zh-CN" altLang="en-US" sz="2200" dirty="0" smtClean="0">
                <a:latin typeface="微软雅黑" panose="020B0503020204020204" pitchFamily="34" charset="-122"/>
                <a:ea typeface="微软雅黑" panose="020B0503020204020204" pitchFamily="34" charset="-122"/>
                <a:sym typeface="+mn-ea"/>
              </a:rPr>
              <a:t>。</a:t>
            </a:r>
            <a:endParaRPr lang="en-US" altLang="zh-CN" sz="2200" b="1" dirty="0">
              <a:solidFill>
                <a:srgbClr val="CC0099"/>
              </a:solidFill>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冷启动问题：</a:t>
            </a:r>
            <a:r>
              <a:rPr lang="zh-CN" altLang="en-US" sz="2200" dirty="0" smtClean="0">
                <a:latin typeface="微软雅黑" panose="020B0503020204020204" pitchFamily="34" charset="-122"/>
                <a:ea typeface="微软雅黑" panose="020B0503020204020204" pitchFamily="34" charset="-122"/>
              </a:rPr>
              <a:t>对于</a:t>
            </a:r>
            <a:r>
              <a:rPr lang="zh-CN" altLang="en-US" sz="2200" dirty="0">
                <a:solidFill>
                  <a:srgbClr val="0432FF"/>
                </a:solidFill>
                <a:latin typeface="微软雅黑" panose="020B0503020204020204" pitchFamily="34" charset="-122"/>
                <a:ea typeface="微软雅黑" panose="020B0503020204020204" pitchFamily="34" charset="-122"/>
              </a:rPr>
              <a:t>一个新产品，在初期，要面临数据不足</a:t>
            </a:r>
            <a:r>
              <a:rPr lang="zh-CN" altLang="en-US" sz="2200" dirty="0">
                <a:latin typeface="微软雅黑" panose="020B0503020204020204" pitchFamily="34" charset="-122"/>
                <a:ea typeface="微软雅黑" panose="020B0503020204020204" pitchFamily="34" charset="-122"/>
              </a:rPr>
              <a:t>的冷启动</a:t>
            </a:r>
            <a:r>
              <a:rPr lang="zh-CN" altLang="en-US" sz="2200" dirty="0" smtClean="0">
                <a:latin typeface="微软雅黑" panose="020B0503020204020204" pitchFamily="34" charset="-122"/>
                <a:ea typeface="微软雅黑" panose="020B0503020204020204" pitchFamily="34" charset="-122"/>
              </a:rPr>
              <a:t>问题。</a:t>
            </a:r>
            <a:endParaRPr lang="en-US" altLang="zh-CN" sz="2200" dirty="0" smtClean="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泛化能力问题：</a:t>
            </a:r>
            <a:r>
              <a:rPr lang="zh-CN" altLang="en-US" sz="2200" dirty="0">
                <a:latin typeface="微软雅黑" panose="020B0503020204020204" pitchFamily="34" charset="-122"/>
                <a:ea typeface="微软雅黑" panose="020B0503020204020204" pitchFamily="34" charset="-122"/>
              </a:rPr>
              <a:t>训练数据不能全面、均衡的代表真实数据</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4819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pic>
        <p:nvPicPr>
          <p:cNvPr id="3" name="图片 2"/>
          <p:cNvPicPr>
            <a:picLocks noChangeAspect="1"/>
          </p:cNvPicPr>
          <p:nvPr/>
        </p:nvPicPr>
        <p:blipFill rotWithShape="1">
          <a:blip r:embed="rId2" cstate="print"/>
          <a:srcRect l="2937" t="5156" r="23387" b="4533"/>
          <a:stretch/>
        </p:blipFill>
        <p:spPr>
          <a:xfrm>
            <a:off x="2210108" y="1503509"/>
            <a:ext cx="1263929" cy="1220677"/>
          </a:xfrm>
          <a:prstGeom prst="rect">
            <a:avLst/>
          </a:prstGeom>
        </p:spPr>
      </p:pic>
      <p:pic>
        <p:nvPicPr>
          <p:cNvPr id="4" name="图片 3"/>
          <p:cNvPicPr>
            <a:picLocks noChangeAspect="1"/>
          </p:cNvPicPr>
          <p:nvPr/>
        </p:nvPicPr>
        <p:blipFill rotWithShape="1">
          <a:blip r:embed="rId3"/>
          <a:srcRect l="34178" t="25244" r="33111" b="44356"/>
          <a:stretch/>
        </p:blipFill>
        <p:spPr>
          <a:xfrm>
            <a:off x="5159194" y="1469527"/>
            <a:ext cx="1350042" cy="1254659"/>
          </a:xfrm>
          <a:prstGeom prst="rect">
            <a:avLst/>
          </a:prstGeom>
        </p:spPr>
      </p:pic>
      <p:pic>
        <p:nvPicPr>
          <p:cNvPr id="5" name="图片 4"/>
          <p:cNvPicPr>
            <a:picLocks noChangeAspect="1"/>
          </p:cNvPicPr>
          <p:nvPr/>
        </p:nvPicPr>
        <p:blipFill rotWithShape="1">
          <a:blip r:embed="rId4"/>
          <a:srcRect l="12240" t="14348" r="16028" b="14863"/>
          <a:stretch/>
        </p:blipFill>
        <p:spPr>
          <a:xfrm>
            <a:off x="8099768" y="1378300"/>
            <a:ext cx="1307569" cy="1345886"/>
          </a:xfrm>
          <a:prstGeom prst="rect">
            <a:avLst/>
          </a:prstGeom>
        </p:spPr>
      </p:pic>
      <p:sp>
        <p:nvSpPr>
          <p:cNvPr id="6" name="右箭头 5"/>
          <p:cNvSpPr/>
          <p:nvPr/>
        </p:nvSpPr>
        <p:spPr>
          <a:xfrm>
            <a:off x="6772758" y="1789412"/>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3784872" y="1835025"/>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89089" y="2872610"/>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模型</a:t>
            </a:r>
          </a:p>
        </p:txBody>
      </p:sp>
      <p:sp>
        <p:nvSpPr>
          <p:cNvPr id="9" name="矩形 8"/>
          <p:cNvSpPr/>
          <p:nvPr/>
        </p:nvSpPr>
        <p:spPr>
          <a:xfrm>
            <a:off x="5481232" y="2872610"/>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策略</a:t>
            </a:r>
          </a:p>
        </p:txBody>
      </p:sp>
      <p:sp>
        <p:nvSpPr>
          <p:cNvPr id="10" name="矩形 9"/>
          <p:cNvSpPr/>
          <p:nvPr/>
        </p:nvSpPr>
        <p:spPr>
          <a:xfrm>
            <a:off x="8400569" y="2872610"/>
            <a:ext cx="646331" cy="369332"/>
          </a:xfrm>
          <a:prstGeom prst="rect">
            <a:avLst/>
          </a:prstGeom>
        </p:spPr>
        <p:txBody>
          <a:bodyPr wrap="none">
            <a:spAutoFit/>
          </a:bodyPr>
          <a:lstStyle/>
          <a:p>
            <a:r>
              <a:rPr kumimoji="1" lang="zh-CN" altLang="en-US" b="1" dirty="0" smtClean="0">
                <a:latin typeface="微软雅黑" panose="020B0503020204020204" pitchFamily="34" charset="-122"/>
                <a:ea typeface="微软雅黑" panose="020B0503020204020204" pitchFamily="34" charset="-122"/>
              </a:rPr>
              <a:t>算法</a:t>
            </a:r>
            <a:endParaRPr kumimoji="1"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38242" y="3390366"/>
            <a:ext cx="9991945" cy="276998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模型</a:t>
            </a:r>
            <a:r>
              <a:rPr lang="zh-CN" altLang="en-US" sz="2400" b="1" dirty="0">
                <a:solidFill>
                  <a:srgbClr val="CC0099"/>
                </a:solidFill>
                <a:latin typeface="微软雅黑" panose="020B0503020204020204" pitchFamily="34" charset="-122"/>
                <a:ea typeface="微软雅黑" panose="020B0503020204020204" pitchFamily="34" charset="-122"/>
                <a:sym typeface="+mn-ea"/>
              </a:rPr>
              <a:t>抽象困难</a:t>
            </a: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a:t>
            </a:r>
            <a:r>
              <a:rPr lang="zh-CN" altLang="en-US" sz="2200" dirty="0" smtClean="0">
                <a:latin typeface="微软雅黑" panose="020B0503020204020204" pitchFamily="34" charset="-122"/>
                <a:ea typeface="微软雅黑" panose="020B0503020204020204" pitchFamily="34" charset="-122"/>
                <a:sym typeface="+mn-ea"/>
              </a:rPr>
              <a:t>总结归纳实际问题中的数学表示非常困难。</a:t>
            </a:r>
            <a:endParaRPr lang="en-US" altLang="zh-CN" sz="2200" dirty="0">
              <a:latin typeface="微软雅黑" panose="020B0503020204020204" pitchFamily="34" charset="-122"/>
              <a:ea typeface="微软雅黑" panose="020B0503020204020204" pitchFamily="34" charset="-122"/>
              <a:sym typeface="+mn-ea"/>
            </a:endParaRPr>
          </a:p>
          <a:p>
            <a:pPr marL="342900" lvl="0" indent="-342900" algn="l">
              <a:lnSpc>
                <a:spcPct val="150000"/>
              </a:lnSpc>
              <a:buFont typeface="Wingdings" panose="05000000000000000000" charset="0"/>
              <a:buChar char=""/>
            </a:pP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模型评估困难：</a:t>
            </a:r>
            <a:r>
              <a:rPr lang="zh-CN" altLang="en-US" sz="2200" dirty="0">
                <a:latin typeface="微软雅黑" panose="020B0503020204020204" pitchFamily="34" charset="-122"/>
                <a:ea typeface="微软雅黑" panose="020B0503020204020204" pitchFamily="34" charset="-122"/>
                <a:sym typeface="+mn-ea"/>
              </a:rPr>
              <a:t>在</a:t>
            </a:r>
            <a:r>
              <a:rPr lang="zh-CN" altLang="en-US" sz="2200" dirty="0" smtClean="0">
                <a:latin typeface="微软雅黑" panose="020B0503020204020204" pitchFamily="34" charset="-122"/>
                <a:ea typeface="微软雅黑" panose="020B0503020204020204" pitchFamily="34" charset="-122"/>
                <a:sym typeface="+mn-ea"/>
              </a:rPr>
              <a:t>很多实际问题中，很难形式化的、定量的评估一个模型结果的好坏。</a:t>
            </a:r>
            <a:endParaRPr lang="en-US" altLang="zh-CN" sz="2200" dirty="0" smtClean="0">
              <a:latin typeface="微软雅黑" panose="020B0503020204020204" pitchFamily="34" charset="-122"/>
              <a:ea typeface="微软雅黑" panose="020B0503020204020204" pitchFamily="34" charset="-122"/>
              <a:sym typeface="+mn-ea"/>
            </a:endParaRPr>
          </a:p>
          <a:p>
            <a:pPr marL="342900" lvl="0" indent="-342900" algn="l">
              <a:lnSpc>
                <a:spcPct val="150000"/>
              </a:lnSpc>
              <a:buFont typeface="Wingdings" panose="05000000000000000000" charset="0"/>
              <a:buChar char=""/>
            </a:pP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寻找</a:t>
            </a:r>
            <a:r>
              <a:rPr lang="zh-CN" altLang="en-US" sz="2400" b="1" dirty="0">
                <a:solidFill>
                  <a:srgbClr val="CC0099"/>
                </a:solidFill>
                <a:latin typeface="微软雅黑" panose="020B0503020204020204" pitchFamily="34" charset="-122"/>
                <a:ea typeface="微软雅黑" panose="020B0503020204020204" pitchFamily="34" charset="-122"/>
                <a:sym typeface="+mn-ea"/>
              </a:rPr>
              <a:t>最优解</a:t>
            </a:r>
            <a:r>
              <a:rPr lang="zh-CN" altLang="en-US" sz="2400" b="1" dirty="0" smtClean="0">
                <a:solidFill>
                  <a:srgbClr val="CC0099"/>
                </a:solidFill>
                <a:latin typeface="微软雅黑" panose="020B0503020204020204" pitchFamily="34" charset="-122"/>
                <a:ea typeface="微软雅黑" panose="020B0503020204020204" pitchFamily="34" charset="-122"/>
                <a:sym typeface="+mn-ea"/>
              </a:rPr>
              <a:t>困难：</a:t>
            </a:r>
            <a:r>
              <a:rPr lang="zh-CN" altLang="en-US" sz="2200" dirty="0">
                <a:latin typeface="微软雅黑" panose="020B0503020204020204" pitchFamily="34" charset="-122"/>
                <a:ea typeface="微软雅黑" panose="020B0503020204020204" pitchFamily="34" charset="-122"/>
                <a:sym typeface="+mn-ea"/>
              </a:rPr>
              <a:t>要解决</a:t>
            </a:r>
            <a:r>
              <a:rPr lang="zh-CN" altLang="en-US" sz="2200" dirty="0" smtClean="0">
                <a:latin typeface="微软雅黑" panose="020B0503020204020204" pitchFamily="34" charset="-122"/>
                <a:ea typeface="微软雅黑" panose="020B0503020204020204" pitchFamily="34" charset="-122"/>
                <a:sym typeface="+mn-ea"/>
              </a:rPr>
              <a:t>的实际问题非常复杂，将其形式化后的目标函数也非常复杂，往往在目前还不存在一个有效的算法能找到目标函数的最优值。</a:t>
            </a:r>
            <a:endParaRPr lang="en-US" altLang="zh-CN" sz="2200" dirty="0" smtClean="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3041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3715" y="1345355"/>
            <a:ext cx="10587355" cy="1094339"/>
          </a:xfrm>
          <a:prstGeom prst="rect">
            <a:avLst/>
          </a:prstGeom>
          <a:noFill/>
        </p:spPr>
        <p:txBody>
          <a:bodyPr wrap="square" rtlCol="0" anchor="t">
            <a:spAutoFit/>
          </a:bodyPr>
          <a:lstStyle/>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Scalability</a:t>
            </a:r>
            <a:r>
              <a:rPr lang="zh-CN" altLang="en-US" sz="2200" dirty="0">
                <a:latin typeface="微软雅黑" panose="020B0503020204020204" pitchFamily="34" charset="-122"/>
                <a:ea typeface="微软雅黑" panose="020B0503020204020204" pitchFamily="34" charset="-122"/>
                <a:sym typeface="+mn-ea"/>
              </a:rPr>
              <a:t>是互联网的核心问题之一。搜索引擎索引的重要网页超过 100 亿: </a:t>
            </a:r>
            <a:r>
              <a:rPr lang="zh-CN" altLang="en-US" sz="2200" dirty="0">
                <a:solidFill>
                  <a:srgbClr val="0432FF"/>
                </a:solidFill>
                <a:latin typeface="微软雅黑" panose="020B0503020204020204" pitchFamily="34" charset="-122"/>
                <a:ea typeface="微软雅黑" panose="020B0503020204020204" pitchFamily="34" charset="-122"/>
                <a:sym typeface="+mn-ea"/>
              </a:rPr>
              <a:t>如果1台机器每秒处理1000 网页，需要至少100天</a:t>
            </a:r>
            <a:r>
              <a:rPr lang="zh-CN" altLang="en-US"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sp>
        <p:nvSpPr>
          <p:cNvPr id="2" name="文本框 1"/>
          <p:cNvSpPr txBox="1"/>
          <p:nvPr/>
        </p:nvSpPr>
        <p:spPr>
          <a:xfrm>
            <a:off x="513715" y="2439694"/>
            <a:ext cx="6871823" cy="3867725"/>
          </a:xfrm>
          <a:prstGeom prst="rect">
            <a:avLst/>
          </a:prstGeom>
          <a:noFill/>
        </p:spPr>
        <p:txBody>
          <a:bodyPr wrap="square" rtlCol="0" anchor="t">
            <a:spAutoFit/>
          </a:bodyPr>
          <a:lstStyle/>
          <a:p>
            <a:pPr marL="285750" indent="-285750" fontAlgn="auto">
              <a:lnSpc>
                <a:spcPct val="150000"/>
              </a:lnSpc>
              <a:spcBef>
                <a:spcPts val="1000"/>
              </a:spcBef>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速度</a:t>
            </a:r>
            <a:r>
              <a:rPr lang="zh-CN" altLang="en-US" sz="2200" dirty="0">
                <a:latin typeface="微软雅黑" panose="020B0503020204020204" pitchFamily="34" charset="-122"/>
                <a:ea typeface="微软雅黑" panose="020B0503020204020204" pitchFamily="34" charset="-122"/>
                <a:sym typeface="+mn-ea"/>
              </a:rPr>
              <a:t>是互联网核心的用户体验。线下模型训练可以花费很长时间：比如，Google 某个模型更新一次需要几千台机器，大约训练半年时间。但是，线上使用模型的时候要求一定要 “</a:t>
            </a:r>
            <a:r>
              <a:rPr lang="zh-CN" altLang="en-US" sz="2200" dirty="0">
                <a:solidFill>
                  <a:srgbClr val="0432FF"/>
                </a:solidFill>
                <a:latin typeface="微软雅黑" panose="020B0503020204020204" pitchFamily="34" charset="-122"/>
                <a:ea typeface="微软雅黑" panose="020B0503020204020204" pitchFamily="34" charset="-122"/>
                <a:sym typeface="+mn-ea"/>
              </a:rPr>
              <a:t>快，实时 (real-time)</a:t>
            </a:r>
            <a:r>
              <a:rPr lang="zh-CN" altLang="en-US" sz="2200" dirty="0">
                <a:latin typeface="微软雅黑" panose="020B0503020204020204" pitchFamily="34" charset="-122"/>
                <a:ea typeface="微软雅黑" panose="020B0503020204020204" pitchFamily="34" charset="-122"/>
                <a:sym typeface="+mn-ea"/>
              </a:rPr>
              <a:t>” </a:t>
            </a:r>
            <a:endParaRPr lang="zh-CN" altLang="en-US" sz="2200" dirty="0">
              <a:latin typeface="微软雅黑" panose="020B0503020204020204" pitchFamily="34" charset="-122"/>
              <a:ea typeface="微软雅黑" panose="020B0503020204020204" pitchFamily="34" charset="-122"/>
            </a:endParaRPr>
          </a:p>
          <a:p>
            <a:pPr marL="285750" indent="-285750" fontAlgn="auto">
              <a:lnSpc>
                <a:spcPct val="150000"/>
              </a:lnSpc>
              <a:spcBef>
                <a:spcPts val="1000"/>
              </a:spcBef>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online learning：</a:t>
            </a:r>
            <a:r>
              <a:rPr lang="zh-CN" altLang="en-US" sz="2200" dirty="0">
                <a:latin typeface="微软雅黑" panose="020B0503020204020204" pitchFamily="34" charset="-122"/>
                <a:ea typeface="微软雅黑" panose="020B0503020204020204" pitchFamily="34" charset="-122"/>
                <a:sym typeface="+mn-ea"/>
              </a:rPr>
              <a:t>互联网每时每刻都在产生大量新数据，要求模型随之不停更新，所以</a:t>
            </a:r>
            <a:r>
              <a:rPr lang="zh-CN" altLang="en-US" sz="2200" dirty="0">
                <a:solidFill>
                  <a:srgbClr val="0432FF"/>
                </a:solidFill>
                <a:latin typeface="微软雅黑" panose="020B0503020204020204" pitchFamily="34" charset="-122"/>
                <a:ea typeface="微软雅黑" panose="020B0503020204020204" pitchFamily="34" charset="-122"/>
                <a:sym typeface="+mn-ea"/>
              </a:rPr>
              <a:t>online learning</a:t>
            </a:r>
            <a:r>
              <a:rPr lang="zh-CN" altLang="en-US" sz="2200" dirty="0">
                <a:latin typeface="微软雅黑" panose="020B0503020204020204" pitchFamily="34" charset="-122"/>
                <a:ea typeface="微软雅黑" panose="020B0503020204020204" pitchFamily="34" charset="-122"/>
                <a:sym typeface="+mn-ea"/>
              </a:rPr>
              <a:t>是机器学习的一个重要研究方向。</a:t>
            </a:r>
          </a:p>
        </p:txBody>
      </p:sp>
      <p:pic>
        <p:nvPicPr>
          <p:cNvPr id="5" name="图片 4"/>
          <p:cNvPicPr>
            <a:picLocks noChangeAspect="1"/>
          </p:cNvPicPr>
          <p:nvPr/>
        </p:nvPicPr>
        <p:blipFill>
          <a:blip r:embed="rId2"/>
          <a:stretch>
            <a:fillRect/>
          </a:stretch>
        </p:blipFill>
        <p:spPr>
          <a:xfrm>
            <a:off x="7281545" y="2839732"/>
            <a:ext cx="4700905" cy="2439670"/>
          </a:xfrm>
          <a:prstGeom prst="rect">
            <a:avLst/>
          </a:prstGeom>
        </p:spPr>
      </p:pic>
      <p:sp>
        <p:nvSpPr>
          <p:cNvPr id="7" name="矩形 6"/>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机器学习概论</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机器学习准备</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学科定义、发展</a:t>
            </a:r>
            <a:r>
              <a:rPr lang="zh-CN" altLang="en-US" dirty="0">
                <a:latin typeface="微软雅黑" panose="020B0503020204020204" pitchFamily="34" charset="-122"/>
                <a:ea typeface="微软雅黑" panose="020B0503020204020204" pitchFamily="34" charset="-122"/>
              </a:rPr>
              <a:t>历程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机器学习方法、应用场景与挑战</a:t>
            </a:r>
            <a:endParaRPr lang="zh-CN" altLang="en-US"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鸢尾花分类任务简介</a:t>
            </a:r>
            <a:endParaRPr lang="en-US" altLang="zh-CN"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数据预处理、特征工程</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519855" y="3880235"/>
            <a:ext cx="40859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实践：鸢尾花分类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7618329"/>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6" y="400051"/>
            <a:ext cx="4032586"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机器学习准备</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59219" y="1390097"/>
            <a:ext cx="10377376" cy="645160"/>
          </a:xfrm>
          <a:prstGeom prst="rect">
            <a:avLst/>
          </a:prstGeom>
        </p:spPr>
        <p:txBody>
          <a:bodyPr wrap="square">
            <a:spAutoFit/>
          </a:bodyPr>
          <a:lstStyle/>
          <a:p>
            <a:pPr indent="457200">
              <a:lnSpc>
                <a:spcPct val="150000"/>
              </a:lnSpc>
            </a:pPr>
            <a:r>
              <a:rPr lang="zh-CN" altLang="en-US" sz="2400" b="1" dirty="0">
                <a:solidFill>
                  <a:srgbClr val="CC0099"/>
                </a:solidFill>
                <a:latin typeface="微软雅黑" panose="020B0503020204020204" pitchFamily="34" charset="-122"/>
                <a:ea typeface="微软雅黑" panose="020B0503020204020204" pitchFamily="34" charset="-122"/>
              </a:rPr>
              <a:t>问题：</a:t>
            </a:r>
            <a:r>
              <a:rPr lang="zh-CN" altLang="en-US" sz="2400" dirty="0" smtClean="0">
                <a:solidFill>
                  <a:schemeClr val="tx1"/>
                </a:solidFill>
                <a:latin typeface="微软雅黑" panose="020B0503020204020204" pitchFamily="34" charset="-122"/>
                <a:ea typeface="微软雅黑" panose="020B0503020204020204" pitchFamily="34" charset="-122"/>
              </a:rPr>
              <a:t>如何对如下三种鸢尾花进行分类</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2312692" y="4470887"/>
            <a:ext cx="1300480" cy="506730"/>
          </a:xfrm>
          <a:prstGeom prst="rect">
            <a:avLst/>
          </a:prstGeom>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山鸢尾</a:t>
            </a:r>
          </a:p>
        </p:txBody>
      </p:sp>
      <p:sp>
        <p:nvSpPr>
          <p:cNvPr id="6" name="文本框 5"/>
          <p:cNvSpPr txBox="1"/>
          <p:nvPr/>
        </p:nvSpPr>
        <p:spPr>
          <a:xfrm>
            <a:off x="4855867" y="4481047"/>
            <a:ext cx="1300480" cy="506730"/>
          </a:xfrm>
          <a:prstGeom prst="rect">
            <a:avLst/>
          </a:prstGeom>
          <a:noFill/>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变色鸢尾</a:t>
            </a:r>
            <a:endParaRPr lang="zh-CN" altLang="en-US"/>
          </a:p>
        </p:txBody>
      </p:sp>
      <p:sp>
        <p:nvSpPr>
          <p:cNvPr id="7" name="文本框 6"/>
          <p:cNvSpPr txBox="1"/>
          <p:nvPr/>
        </p:nvSpPr>
        <p:spPr>
          <a:xfrm>
            <a:off x="7654947" y="4493112"/>
            <a:ext cx="1558290" cy="506730"/>
          </a:xfrm>
          <a:prstGeom prst="rect">
            <a:avLst/>
          </a:prstGeom>
          <a:noFill/>
        </p:spPr>
        <p:txBody>
          <a:bodyPr wrap="non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维吉尼亚鸢尾</a:t>
            </a:r>
            <a:endParaRPr lang="zh-CN" altLang="en-US"/>
          </a:p>
        </p:txBody>
      </p:sp>
      <p:pic>
        <p:nvPicPr>
          <p:cNvPr id="10" name="图片 9"/>
          <p:cNvPicPr>
            <a:picLocks noChangeAspect="1"/>
          </p:cNvPicPr>
          <p:nvPr/>
        </p:nvPicPr>
        <p:blipFill>
          <a:blip r:embed="rId2"/>
          <a:stretch>
            <a:fillRect/>
          </a:stretch>
        </p:blipFill>
        <p:spPr>
          <a:xfrm>
            <a:off x="2100602" y="2630022"/>
            <a:ext cx="1512570" cy="1987550"/>
          </a:xfrm>
          <a:prstGeom prst="rect">
            <a:avLst/>
          </a:prstGeom>
        </p:spPr>
      </p:pic>
      <p:pic>
        <p:nvPicPr>
          <p:cNvPr id="11" name="图片 10"/>
          <p:cNvPicPr>
            <a:picLocks noChangeAspect="1"/>
          </p:cNvPicPr>
          <p:nvPr/>
        </p:nvPicPr>
        <p:blipFill>
          <a:blip r:embed="rId3"/>
          <a:stretch>
            <a:fillRect/>
          </a:stretch>
        </p:blipFill>
        <p:spPr>
          <a:xfrm>
            <a:off x="4026557" y="2602717"/>
            <a:ext cx="2699385" cy="2037080"/>
          </a:xfrm>
          <a:prstGeom prst="rect">
            <a:avLst/>
          </a:prstGeom>
        </p:spPr>
      </p:pic>
      <p:pic>
        <p:nvPicPr>
          <p:cNvPr id="12" name="图片 11"/>
          <p:cNvPicPr>
            <a:picLocks noChangeAspect="1"/>
          </p:cNvPicPr>
          <p:nvPr/>
        </p:nvPicPr>
        <p:blipFill>
          <a:blip r:embed="rId4"/>
          <a:stretch>
            <a:fillRect/>
          </a:stretch>
        </p:blipFill>
        <p:spPr>
          <a:xfrm>
            <a:off x="7108212" y="2630022"/>
            <a:ext cx="2441575" cy="1997075"/>
          </a:xfrm>
          <a:prstGeom prst="rect">
            <a:avLst/>
          </a:prstGeom>
        </p:spPr>
      </p:pic>
      <p:sp>
        <p:nvSpPr>
          <p:cNvPr id="20" name="矩形 1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0500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58087" y="2539533"/>
            <a:ext cx="369316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数据预处理</a:t>
            </a:r>
          </a:p>
        </p:txBody>
      </p:sp>
      <p:sp>
        <p:nvSpPr>
          <p:cNvPr id="11" name="矩形 10"/>
          <p:cNvSpPr/>
          <p:nvPr/>
        </p:nvSpPr>
        <p:spPr>
          <a:xfrm>
            <a:off x="1539240" y="400050"/>
            <a:ext cx="351155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机器学习准备</a:t>
            </a:r>
          </a:p>
        </p:txBody>
      </p:sp>
      <p:sp>
        <p:nvSpPr>
          <p:cNvPr id="12" name="圆角矩形 11"/>
          <p:cNvSpPr/>
          <p:nvPr/>
        </p:nvSpPr>
        <p:spPr>
          <a:xfrm>
            <a:off x="1758087" y="3786038"/>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特征工程</a:t>
            </a:r>
          </a:p>
        </p:txBody>
      </p:sp>
      <p:sp>
        <p:nvSpPr>
          <p:cNvPr id="3" name="下箭头 2"/>
          <p:cNvSpPr/>
          <p:nvPr/>
        </p:nvSpPr>
        <p:spPr>
          <a:xfrm>
            <a:off x="3405277" y="3378368"/>
            <a:ext cx="393700" cy="379095"/>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 name="文本框 5"/>
          <p:cNvSpPr txBox="1"/>
          <p:nvPr/>
        </p:nvSpPr>
        <p:spPr>
          <a:xfrm>
            <a:off x="5788432" y="2740193"/>
            <a:ext cx="3383280" cy="368300"/>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数据清洗、数据集成、数据采样</a:t>
            </a:r>
          </a:p>
        </p:txBody>
      </p:sp>
      <p:sp>
        <p:nvSpPr>
          <p:cNvPr id="8" name="文本框 7"/>
          <p:cNvSpPr txBox="1"/>
          <p:nvPr/>
        </p:nvSpPr>
        <p:spPr>
          <a:xfrm>
            <a:off x="5790337" y="3986698"/>
            <a:ext cx="4297680" cy="368300"/>
          </a:xfrm>
          <a:prstGeom prst="rect">
            <a:avLst/>
          </a:prstGeom>
          <a:noFill/>
        </p:spPr>
        <p:txBody>
          <a:bodyPr wrap="none" rtlCol="0" anchor="t">
            <a:spAutoFit/>
          </a:bodyPr>
          <a:lstStyle/>
          <a:p>
            <a:pPr algn="l"/>
            <a:r>
              <a:rPr lang="zh-CN" altLang="en-US" dirty="0">
                <a:latin typeface="微软雅黑" panose="020B0503020204020204" pitchFamily="34" charset="-122"/>
                <a:ea typeface="微软雅黑" panose="020B0503020204020204" pitchFamily="34" charset="-122"/>
                <a:sym typeface="+mn-ea"/>
              </a:rPr>
              <a:t>特征编码、特征选择、特征降维、规范化</a:t>
            </a:r>
          </a:p>
        </p:txBody>
      </p:sp>
    </p:spTree>
    <p:extLst>
      <p:ext uri="{BB962C8B-B14F-4D97-AF65-F5344CB8AC3E}">
        <p14:creationId xmlns:p14="http://schemas.microsoft.com/office/powerpoint/2010/main" val="13755493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3" grpId="0" animBg="1"/>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2253034" cy="645160"/>
          </a:xfrm>
          <a:prstGeom prst="rect">
            <a:avLst/>
          </a:prstGeom>
        </p:spPr>
        <p:txBody>
          <a:bodyPr wrap="square">
            <a:spAutoFit/>
          </a:bodyPr>
          <a:lstStyle/>
          <a:p>
            <a:endParaRPr kumimoji="1" lang="en-US" altLang="zh-CN" sz="3600" b="1" dirty="0">
              <a:latin typeface="微软雅黑" panose="020B0503020204020204" pitchFamily="34" charset="-122"/>
              <a:ea typeface="微软雅黑" panose="020B0503020204020204" pitchFamily="34" charset="-122"/>
            </a:endParaRPr>
          </a:p>
        </p:txBody>
      </p:sp>
      <p:sp>
        <p:nvSpPr>
          <p:cNvPr id="29" name="矩形 28"/>
          <p:cNvSpPr/>
          <p:nvPr/>
        </p:nvSpPr>
        <p:spPr>
          <a:xfrm>
            <a:off x="535305" y="1391285"/>
            <a:ext cx="10826750" cy="82994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rPr>
              <a:t>对各种脏数据进行对应方式的处理，得到标准、干净、连续的数据，提供给数据统计、数据挖掘等使用。</a:t>
            </a:r>
          </a:p>
        </p:txBody>
      </p:sp>
      <p:sp>
        <p:nvSpPr>
          <p:cNvPr id="8" name="矩形 7"/>
          <p:cNvSpPr/>
          <p:nvPr/>
        </p:nvSpPr>
        <p:spPr>
          <a:xfrm>
            <a:off x="1433151"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数据清洗</a:t>
            </a:r>
          </a:p>
        </p:txBody>
      </p:sp>
      <p:sp>
        <p:nvSpPr>
          <p:cNvPr id="13" name="矩形 12"/>
          <p:cNvSpPr/>
          <p:nvPr/>
        </p:nvSpPr>
        <p:spPr>
          <a:xfrm>
            <a:off x="896620" y="221932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数据的完整性</a:t>
            </a:r>
          </a:p>
        </p:txBody>
      </p:sp>
      <p:sp>
        <p:nvSpPr>
          <p:cNvPr id="14" name="矩形 13"/>
          <p:cNvSpPr/>
          <p:nvPr/>
        </p:nvSpPr>
        <p:spPr>
          <a:xfrm>
            <a:off x="6026785" y="221932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数据的唯一性</a:t>
            </a:r>
            <a:endParaRPr lang="zh-CN" altLang="en-US" sz="2400" dirty="0">
              <a:solidFill>
                <a:srgbClr val="CC009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6026785" y="415734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数据的权威性</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809625" y="3696970"/>
            <a:ext cx="545528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数据的合法性</a:t>
            </a:r>
          </a:p>
        </p:txBody>
      </p:sp>
      <p:sp>
        <p:nvSpPr>
          <p:cNvPr id="18" name="矩形 17"/>
          <p:cNvSpPr/>
          <p:nvPr/>
        </p:nvSpPr>
        <p:spPr>
          <a:xfrm>
            <a:off x="896620" y="5408295"/>
            <a:ext cx="10550525" cy="110680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数据的一致性</a:t>
            </a:r>
            <a:endParaRPr lang="zh-CN" altLang="en-US" sz="2400" dirty="0">
              <a:latin typeface="微软雅黑" panose="020B0503020204020204" pitchFamily="34" charset="-122"/>
              <a:ea typeface="微软雅黑" panose="020B0503020204020204" pitchFamily="34" charset="-122"/>
            </a:endParaRPr>
          </a:p>
          <a:p>
            <a:pPr indent="0" fontAlgn="auto">
              <a:lnSpc>
                <a:spcPct val="100000"/>
              </a:lnSpc>
              <a:buFont typeface="Wingdings" panose="05000000000000000000" charset="0"/>
              <a:buNone/>
            </a:pPr>
            <a:r>
              <a:rPr lang="zh-CN" altLang="en-US" sz="24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例如不同来源的不同指标，实际内涵是一样的，或是同一指标内涵不一致；</a:t>
            </a: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rPr>
              <a:t>      解决方法：建立数据体系，包含但不限于指标体系、维度、单位、频度等</a:t>
            </a:r>
          </a:p>
        </p:txBody>
      </p:sp>
      <p:sp>
        <p:nvSpPr>
          <p:cNvPr id="19" name="文本框 18"/>
          <p:cNvSpPr txBox="1"/>
          <p:nvPr/>
        </p:nvSpPr>
        <p:spPr>
          <a:xfrm>
            <a:off x="1077595" y="4157345"/>
            <a:ext cx="4864100" cy="119888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例如获取数据与常识不符，年龄大于</a:t>
            </a:r>
            <a:r>
              <a:rPr lang="en-US" altLang="zh-CN" dirty="0">
                <a:latin typeface="微软雅黑" panose="020B0503020204020204" pitchFamily="34" charset="-122"/>
                <a:ea typeface="微软雅黑" panose="020B0503020204020204" pitchFamily="34" charset="-122"/>
                <a:sym typeface="+mn-ea"/>
              </a:rPr>
              <a:t>150</a:t>
            </a:r>
            <a:r>
              <a:rPr lang="zh-CN" altLang="en-US" dirty="0">
                <a:latin typeface="微软雅黑" panose="020B0503020204020204" pitchFamily="34" charset="-122"/>
                <a:ea typeface="微软雅黑" panose="020B0503020204020204" pitchFamily="34" charset="-122"/>
                <a:sym typeface="+mn-ea"/>
              </a:rPr>
              <a:t>岁；解决方法：</a:t>
            </a:r>
            <a:r>
              <a:rPr lang="zh-CN" altLang="en-US" b="1" dirty="0">
                <a:latin typeface="微软雅黑" panose="020B0503020204020204" pitchFamily="34" charset="-122"/>
                <a:ea typeface="微软雅黑" panose="020B0503020204020204" pitchFamily="34" charset="-122"/>
                <a:sym typeface="+mn-ea"/>
              </a:rPr>
              <a:t>设置字段内容</a:t>
            </a:r>
            <a:r>
              <a:rPr lang="zh-CN" altLang="en-US" dirty="0">
                <a:latin typeface="微软雅黑" panose="020B0503020204020204" pitchFamily="34" charset="-122"/>
                <a:ea typeface="微软雅黑" panose="020B0503020204020204" pitchFamily="34" charset="-122"/>
                <a:sym typeface="+mn-ea"/>
              </a:rPr>
              <a:t>（日期字段格式为 “2010-10-10”）；</a:t>
            </a:r>
            <a:r>
              <a:rPr lang="zh-CN" altLang="en-US" b="1" dirty="0">
                <a:latin typeface="微软雅黑" panose="020B0503020204020204" pitchFamily="34" charset="-122"/>
                <a:ea typeface="微软雅黑" panose="020B0503020204020204" pitchFamily="34" charset="-122"/>
                <a:sym typeface="+mn-ea"/>
              </a:rPr>
              <a:t>类型的合法规则</a:t>
            </a:r>
            <a:r>
              <a:rPr lang="zh-CN" altLang="en-US" dirty="0">
                <a:latin typeface="微软雅黑" panose="020B0503020204020204" pitchFamily="34" charset="-122"/>
                <a:ea typeface="微软雅黑" panose="020B0503020204020204" pitchFamily="34" charset="-122"/>
                <a:sym typeface="+mn-ea"/>
              </a:rPr>
              <a:t>（性别 in </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男、 女、未知</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endParaRPr lang="zh-CN" altLang="en-US"/>
          </a:p>
        </p:txBody>
      </p:sp>
      <p:sp>
        <p:nvSpPr>
          <p:cNvPr id="20" name="文本框 19"/>
          <p:cNvSpPr txBox="1"/>
          <p:nvPr/>
        </p:nvSpPr>
        <p:spPr>
          <a:xfrm>
            <a:off x="6203315" y="4617720"/>
            <a:ext cx="5141595" cy="92202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例如出现多个来源的数据，且数值不一样；解决方法：为不同渠道设置权威级别，如：在家里，首先得相信媳妇说的。。。</a:t>
            </a:r>
          </a:p>
        </p:txBody>
      </p:sp>
      <p:sp>
        <p:nvSpPr>
          <p:cNvPr id="21" name="文本框 20"/>
          <p:cNvSpPr txBox="1"/>
          <p:nvPr/>
        </p:nvSpPr>
        <p:spPr>
          <a:xfrm>
            <a:off x="1136015" y="2679700"/>
            <a:ext cx="4699635" cy="92202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例如人的属性中缺少性别、籍贯、年龄等；</a:t>
            </a:r>
            <a:endParaRPr lang="zh-CN" altLang="en-US" dirty="0">
              <a:latin typeface="微软雅黑" panose="020B0503020204020204" pitchFamily="34" charset="-122"/>
              <a:ea typeface="微软雅黑" panose="020B0503020204020204" pitchFamily="34" charset="-122"/>
            </a:endParaRP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解决方法：信息补全（使用身份证件号码推算性别、籍贯、出生日期、年龄等）；剔除；</a:t>
            </a:r>
          </a:p>
        </p:txBody>
      </p:sp>
      <p:sp>
        <p:nvSpPr>
          <p:cNvPr id="22" name="文本框 21"/>
          <p:cNvSpPr txBox="1"/>
          <p:nvPr/>
        </p:nvSpPr>
        <p:spPr>
          <a:xfrm>
            <a:off x="6203315" y="2679700"/>
            <a:ext cx="5321935" cy="119888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例如不同来源的数据出现重复的情况等；</a:t>
            </a: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解决方法：按主键去重（用sql或者excel“去除重复记录”） </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按规则去重（如不同渠道来的客户数据，可以通过相同的关键信息进行匹配，合并去重）</a:t>
            </a:r>
            <a:endParaRPr lang="zh-CN" altLang="en-US" dirty="0"/>
          </a:p>
        </p:txBody>
      </p:sp>
      <p:sp>
        <p:nvSpPr>
          <p:cNvPr id="23" name="矩形 22"/>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P spid="19"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3195" y="400050"/>
            <a:ext cx="413575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数据采样</a:t>
            </a:r>
          </a:p>
        </p:txBody>
      </p:sp>
      <p:sp>
        <p:nvSpPr>
          <p:cNvPr id="29" name="矩形 28"/>
          <p:cNvSpPr/>
          <p:nvPr/>
        </p:nvSpPr>
        <p:spPr>
          <a:xfrm>
            <a:off x="586227" y="1415094"/>
            <a:ext cx="5204974" cy="491490"/>
          </a:xfrm>
          <a:prstGeom prst="rect">
            <a:avLst/>
          </a:prstGeom>
        </p:spPr>
        <p:txBody>
          <a:bodyPr wrap="square">
            <a:spAutoFit/>
          </a:bodyPr>
          <a:lstStyle/>
          <a:p>
            <a:pPr marL="342900" indent="-342900" algn="l"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rPr>
              <a:t>数据不平衡（imbalance）</a:t>
            </a:r>
          </a:p>
        </p:txBody>
      </p:sp>
      <p:sp>
        <p:nvSpPr>
          <p:cNvPr id="9" name="云形标注 8"/>
          <p:cNvSpPr/>
          <p:nvPr/>
        </p:nvSpPr>
        <p:spPr>
          <a:xfrm flipV="1">
            <a:off x="2017395" y="5198745"/>
            <a:ext cx="4748530" cy="1404620"/>
          </a:xfrm>
          <a:prstGeom prst="cloudCallout">
            <a:avLst>
              <a:gd name="adj1" fmla="val -24177"/>
              <a:gd name="adj2" fmla="val 78842"/>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 name="文本框 2"/>
          <p:cNvSpPr txBox="1"/>
          <p:nvPr/>
        </p:nvSpPr>
        <p:spPr>
          <a:xfrm>
            <a:off x="2472690" y="5427980"/>
            <a:ext cx="3693160" cy="1014730"/>
          </a:xfrm>
          <a:prstGeom prst="rect">
            <a:avLst/>
          </a:prstGeom>
          <a:noFill/>
        </p:spPr>
        <p:txBody>
          <a:bodyPr wrap="square" rtlCol="0" anchor="t">
            <a:spAutoFit/>
          </a:bodyPr>
          <a:lstStyle/>
          <a:p>
            <a:pPr algn="ctr"/>
            <a:r>
              <a:rPr kumimoji="1" lang="zh-CN" altLang="en-US" sz="2000" dirty="0">
                <a:latin typeface="微软雅黑" panose="020B0503020204020204" pitchFamily="34" charset="-122"/>
                <a:ea typeface="微软雅黑" panose="020B0503020204020204" pitchFamily="34" charset="-122"/>
                <a:sym typeface="+mn-ea"/>
              </a:rPr>
              <a:t>面临</a:t>
            </a:r>
            <a:r>
              <a:rPr kumimoji="1" lang="zh-CN" altLang="en-US" sz="2000" b="1" dirty="0">
                <a:latin typeface="微软雅黑" panose="020B0503020204020204" pitchFamily="34" charset="-122"/>
                <a:ea typeface="微软雅黑" panose="020B0503020204020204" pitchFamily="34" charset="-122"/>
                <a:sym typeface="+mn-ea"/>
              </a:rPr>
              <a:t>不平衡数据集</a:t>
            </a:r>
            <a:r>
              <a:rPr kumimoji="1" lang="zh-CN" altLang="en-US" sz="2000" dirty="0">
                <a:latin typeface="微软雅黑" panose="020B0503020204020204" pitchFamily="34" charset="-122"/>
                <a:ea typeface="微软雅黑" panose="020B0503020204020204" pitchFamily="34" charset="-122"/>
                <a:sym typeface="+mn-ea"/>
              </a:rPr>
              <a:t>的时候，传统的机器学习模型的评价方法不能精确地衡量模型的性能</a:t>
            </a:r>
          </a:p>
        </p:txBody>
      </p:sp>
      <p:sp>
        <p:nvSpPr>
          <p:cNvPr id="21" name="文本框 20"/>
          <p:cNvSpPr txBox="1"/>
          <p:nvPr/>
        </p:nvSpPr>
        <p:spPr>
          <a:xfrm>
            <a:off x="6592570" y="1449070"/>
            <a:ext cx="5102860" cy="3506088"/>
          </a:xfrm>
          <a:prstGeom prst="rect">
            <a:avLst/>
          </a:prstGeom>
          <a:noFill/>
        </p:spPr>
        <p:txBody>
          <a:bodyPr wrap="square" rtlCol="0" anchor="t">
            <a:spAutoFit/>
          </a:bodyPr>
          <a:lstStyle/>
          <a:p>
            <a:pPr marL="342900" indent="-342900"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sym typeface="+mn-ea"/>
              </a:rPr>
              <a:t>解决方法</a:t>
            </a:r>
            <a:endParaRPr lang="zh-CN" altLang="en-US" dirty="0">
              <a:latin typeface="微软雅黑" panose="020B0503020204020204" pitchFamily="34" charset="-122"/>
              <a:ea typeface="微软雅黑" panose="020B0503020204020204" pitchFamily="34" charset="-122"/>
              <a:sym typeface="+mn-ea"/>
            </a:endParaRPr>
          </a:p>
          <a:p>
            <a:pPr marL="342900" indent="-342900" fontAlgn="auto">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过采样</a:t>
            </a:r>
            <a:r>
              <a:rPr lang="zh-CN" altLang="en-US" sz="2000" dirty="0">
                <a:latin typeface="微软雅黑" panose="020B0503020204020204" pitchFamily="34" charset="-122"/>
                <a:ea typeface="微软雅黑" panose="020B0503020204020204" pitchFamily="34" charset="-122"/>
                <a:sym typeface="+mn-ea"/>
              </a:rPr>
              <a:t>（Over-Sampling）</a:t>
            </a:r>
          </a:p>
          <a:p>
            <a:pPr indent="0" fontAlgn="auto">
              <a:lnSpc>
                <a:spcPct val="125000"/>
              </a:lnSpc>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     通过随机复制少数类来增加其中的实例数量，从而可增加样本中少数类的代表性。</a:t>
            </a:r>
          </a:p>
          <a:p>
            <a:pPr marL="342900" indent="-342900" fontAlgn="auto">
              <a:lnSpc>
                <a:spcPct val="125000"/>
              </a:lnSpc>
              <a:spcBef>
                <a:spcPts val="1000"/>
              </a:spcBef>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欠采样</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Under</a:t>
            </a:r>
            <a:r>
              <a:rPr lang="zh-CN" altLang="en-US" sz="2000" dirty="0">
                <a:latin typeface="微软雅黑" panose="020B0503020204020204" pitchFamily="34" charset="-122"/>
                <a:ea typeface="微软雅黑" panose="020B0503020204020204" pitchFamily="34" charset="-122"/>
                <a:sym typeface="+mn-ea"/>
              </a:rPr>
              <a:t>-Sampling）</a:t>
            </a:r>
          </a:p>
          <a:p>
            <a:pPr indent="0" fontAlgn="auto">
              <a:lnSpc>
                <a:spcPct val="125000"/>
              </a:lnSpc>
              <a:spcBef>
                <a:spcPts val="500"/>
              </a:spcBef>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    通过随机地消除占多数的类的样本来平衡类分布；直到多数类和少数类的实例实现平衡。</a:t>
            </a:r>
          </a:p>
        </p:txBody>
      </p:sp>
      <p:sp>
        <p:nvSpPr>
          <p:cNvPr id="4" name="文本框 3"/>
          <p:cNvSpPr txBox="1"/>
          <p:nvPr/>
        </p:nvSpPr>
        <p:spPr>
          <a:xfrm>
            <a:off x="756920" y="1985645"/>
            <a:ext cx="5672015" cy="2785378"/>
          </a:xfrm>
          <a:prstGeom prst="rect">
            <a:avLst/>
          </a:prstGeom>
          <a:noFill/>
        </p:spPr>
        <p:txBody>
          <a:bodyPr wrap="square" rtlCol="0" anchor="t">
            <a:spAutoFit/>
          </a:bodyPr>
          <a:lstStyle/>
          <a:p>
            <a:pPr marL="342900" indent="-342900">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指数据集的类别分布不均。</a:t>
            </a:r>
            <a:r>
              <a:rPr lang="zh-CN" altLang="en-US" sz="2000" dirty="0">
                <a:latin typeface="微软雅黑" panose="020B0503020204020204" pitchFamily="34" charset="-122"/>
                <a:ea typeface="微软雅黑" panose="020B0503020204020204" pitchFamily="34" charset="-122"/>
                <a:sym typeface="+mn-ea"/>
              </a:rPr>
              <a:t>比如说一个二分类问题，100个训练样本，比较理想的情况是正类、负类样本的数量相差不多；而如果正类样本有99个、负类样本仅</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个，就意味着存在类不平衡。</a:t>
            </a:r>
          </a:p>
          <a:p>
            <a:pPr marL="342900" indent="-342900">
              <a:lnSpc>
                <a:spcPct val="125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此时预测时就算全部为正，准确率也可以达到99%，这并</a:t>
            </a:r>
            <a:r>
              <a:rPr lang="zh-CN" altLang="en-US" sz="2000" b="1" dirty="0">
                <a:solidFill>
                  <a:srgbClr val="00B0F0"/>
                </a:solidFill>
                <a:latin typeface="微软雅黑" panose="020B0503020204020204" pitchFamily="34" charset="-122"/>
                <a:ea typeface="微软雅黑" panose="020B0503020204020204" pitchFamily="34" charset="-122"/>
                <a:sym typeface="+mn-ea"/>
              </a:rPr>
              <a:t>不能反映模型的好坏。</a:t>
            </a:r>
          </a:p>
        </p:txBody>
      </p:sp>
      <p:sp>
        <p:nvSpPr>
          <p:cNvPr id="10" name="矩形 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animBg="1"/>
      <p:bldP spid="3" grpId="0"/>
      <p:bldP spid="21"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33195" y="400050"/>
            <a:ext cx="413575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数据集拆分</a:t>
            </a:r>
          </a:p>
        </p:txBody>
      </p:sp>
      <p:sp>
        <p:nvSpPr>
          <p:cNvPr id="29" name="矩形 28"/>
          <p:cNvSpPr/>
          <p:nvPr/>
        </p:nvSpPr>
        <p:spPr>
          <a:xfrm>
            <a:off x="671952" y="1312224"/>
            <a:ext cx="5433574" cy="591185"/>
          </a:xfrm>
          <a:prstGeom prst="rect">
            <a:avLst/>
          </a:prstGeom>
        </p:spPr>
        <p:txBody>
          <a:bodyPr wrap="square">
            <a:spAutoFit/>
          </a:bodyPr>
          <a:lstStyle/>
          <a:p>
            <a:pPr marL="342900" indent="-342900" fontAlgn="auto">
              <a:lnSpc>
                <a:spcPct val="125000"/>
              </a:lnSpc>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rPr>
              <a:t> 机器学习中将数据划分为</a:t>
            </a:r>
            <a:r>
              <a:rPr lang="en-US" altLang="zh-CN" sz="2600" b="1" dirty="0">
                <a:solidFill>
                  <a:srgbClr val="CC0099"/>
                </a:solidFill>
                <a:latin typeface="微软雅黑" panose="020B0503020204020204" pitchFamily="34" charset="-122"/>
                <a:ea typeface="微软雅黑" panose="020B0503020204020204" pitchFamily="34" charset="-122"/>
              </a:rPr>
              <a:t>3</a:t>
            </a:r>
            <a:r>
              <a:rPr lang="zh-CN" altLang="en-US" sz="2600" b="1" dirty="0">
                <a:solidFill>
                  <a:srgbClr val="CC0099"/>
                </a:solidFill>
                <a:latin typeface="微软雅黑" panose="020B0503020204020204" pitchFamily="34" charset="-122"/>
                <a:ea typeface="微软雅黑" panose="020B0503020204020204" pitchFamily="34" charset="-122"/>
              </a:rPr>
              <a:t>份</a:t>
            </a:r>
          </a:p>
        </p:txBody>
      </p:sp>
      <p:sp>
        <p:nvSpPr>
          <p:cNvPr id="21" name="文本框 20"/>
          <p:cNvSpPr txBox="1"/>
          <p:nvPr/>
        </p:nvSpPr>
        <p:spPr>
          <a:xfrm>
            <a:off x="6602730" y="1378585"/>
            <a:ext cx="5130165" cy="4916731"/>
          </a:xfrm>
          <a:prstGeom prst="rect">
            <a:avLst/>
          </a:prstGeom>
          <a:noFill/>
        </p:spPr>
        <p:txBody>
          <a:bodyPr wrap="square" rtlCol="0" anchor="t">
            <a:spAutoFit/>
          </a:bodyPr>
          <a:lstStyle/>
          <a:p>
            <a:pPr marL="342900" indent="-342900"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sym typeface="+mn-ea"/>
              </a:rPr>
              <a:t>常用拆分方法</a:t>
            </a:r>
            <a:endParaRPr lang="zh-CN" altLang="en-US" dirty="0">
              <a:latin typeface="微软雅黑" panose="020B0503020204020204" pitchFamily="34" charset="-122"/>
              <a:ea typeface="微软雅黑" panose="020B0503020204020204" pitchFamily="34" charset="-122"/>
              <a:sym typeface="+mn-ea"/>
            </a:endParaRPr>
          </a:p>
          <a:p>
            <a:pPr marL="342900" indent="-342900" fontAlgn="auto">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留出法</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Hold-Out</a:t>
            </a:r>
            <a:r>
              <a:rPr lang="zh-CN" altLang="en-US" sz="2000" dirty="0">
                <a:latin typeface="微软雅黑" panose="020B0503020204020204" pitchFamily="34" charset="-122"/>
                <a:ea typeface="微软雅黑" panose="020B0503020204020204" pitchFamily="34" charset="-122"/>
                <a:sym typeface="+mn-ea"/>
              </a:rPr>
              <a:t>）：直接将数据集划分为互斥的集合，如通常选择 70% 数据作为训练集，30% 作为测试集。需要注意的是保持划分后集合数据分布的一致性，避免划分过程中引入额外的偏差而对最终结果产生影响。</a:t>
            </a:r>
          </a:p>
          <a:p>
            <a:pPr marL="342900" indent="-342900" fontAlgn="auto">
              <a:lnSpc>
                <a:spcPct val="125000"/>
              </a:lnSpc>
              <a:spcBef>
                <a:spcPts val="500"/>
              </a:spcBef>
              <a:buFont typeface="Wingdings" panose="05000000000000000000" charset="0"/>
              <a:buChar char=""/>
            </a:pPr>
            <a:r>
              <a:rPr lang="en-US" sz="2000" b="1" dirty="0">
                <a:solidFill>
                  <a:srgbClr val="00B0F0"/>
                </a:solidFill>
                <a:latin typeface="微软雅黑" panose="020B0503020204020204" pitchFamily="34" charset="-122"/>
                <a:ea typeface="微软雅黑" panose="020B0503020204020204" pitchFamily="34" charset="-122"/>
                <a:sym typeface="+mn-ea"/>
              </a:rPr>
              <a:t>K-</a:t>
            </a:r>
            <a:r>
              <a:rPr lang="zh-CN" altLang="en-US" sz="2000" b="1" dirty="0">
                <a:solidFill>
                  <a:srgbClr val="00B0F0"/>
                </a:solidFill>
                <a:latin typeface="微软雅黑" panose="020B0503020204020204" pitchFamily="34" charset="-122"/>
                <a:ea typeface="微软雅黑" panose="020B0503020204020204" pitchFamily="34" charset="-122"/>
                <a:sym typeface="+mn-ea"/>
              </a:rPr>
              <a:t>折交叉验证法</a:t>
            </a:r>
            <a:r>
              <a:rPr lang="zh-CN" altLang="en-US" sz="2000" dirty="0">
                <a:latin typeface="微软雅黑" panose="020B0503020204020204" pitchFamily="34" charset="-122"/>
                <a:ea typeface="微软雅黑" panose="020B0503020204020204" pitchFamily="34" charset="-122"/>
                <a:sym typeface="+mn-ea"/>
              </a:rPr>
              <a:t>：将数据集划分为 k 个大小相似的互斥子集，并且尽量保证每个子集数据分布的一致性。这样，就可以获取 k 组训练 - 测试集，从而进行 k 次训练和测试，</a:t>
            </a:r>
            <a:r>
              <a:rPr lang="en-US" altLang="zh-CN" sz="2000" dirty="0">
                <a:latin typeface="微软雅黑" panose="020B0503020204020204" pitchFamily="34" charset="-122"/>
                <a:ea typeface="微软雅黑" panose="020B0503020204020204" pitchFamily="34" charset="-122"/>
                <a:sym typeface="+mn-ea"/>
              </a:rPr>
              <a:t>k</a:t>
            </a:r>
            <a:r>
              <a:rPr lang="zh-CN" altLang="en-US" sz="2000" dirty="0">
                <a:latin typeface="微软雅黑" panose="020B0503020204020204" pitchFamily="34" charset="-122"/>
                <a:ea typeface="微软雅黑" panose="020B0503020204020204" pitchFamily="34" charset="-122"/>
                <a:sym typeface="+mn-ea"/>
              </a:rPr>
              <a:t>通常取值为</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a:t>
            </a:r>
          </a:p>
        </p:txBody>
      </p:sp>
      <p:sp>
        <p:nvSpPr>
          <p:cNvPr id="4" name="文本框 3"/>
          <p:cNvSpPr txBox="1"/>
          <p:nvPr/>
        </p:nvSpPr>
        <p:spPr>
          <a:xfrm>
            <a:off x="918845" y="1847850"/>
            <a:ext cx="5186680" cy="2599879"/>
          </a:xfrm>
          <a:prstGeom prst="rect">
            <a:avLst/>
          </a:prstGeom>
          <a:noFill/>
        </p:spPr>
        <p:txBody>
          <a:bodyPr wrap="square" rtlCol="0" anchor="t">
            <a:spAutoFit/>
          </a:bodyPr>
          <a:lstStyle/>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训练数据集（train dataset）：</a:t>
            </a:r>
            <a:r>
              <a:rPr lang="zh-CN" altLang="en-US" dirty="0">
                <a:latin typeface="微软雅黑" panose="020B0503020204020204" pitchFamily="34" charset="-122"/>
                <a:ea typeface="微软雅黑" panose="020B0503020204020204" pitchFamily="34" charset="-122"/>
                <a:sym typeface="+mn-ea"/>
              </a:rPr>
              <a:t>用来构建机器学习模型</a:t>
            </a:r>
            <a:endParaRPr lang="zh-CN" altLang="en-US" dirty="0">
              <a:latin typeface="微软雅黑" panose="020B0503020204020204" pitchFamily="34" charset="-122"/>
              <a:ea typeface="微软雅黑" panose="020B0503020204020204" pitchFamily="34" charset="-122"/>
            </a:endParaRPr>
          </a:p>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验证数据集（validation dataset）</a:t>
            </a:r>
            <a:r>
              <a:rPr lang="zh-CN" altLang="en-US" dirty="0">
                <a:latin typeface="微软雅黑" panose="020B0503020204020204" pitchFamily="34" charset="-122"/>
                <a:ea typeface="微软雅黑" panose="020B0503020204020204" pitchFamily="34" charset="-122"/>
                <a:sym typeface="+mn-ea"/>
              </a:rPr>
              <a:t>：辅助构建模型，用于在构建过程中评估模型，提供无偏估计，进而调整模型参数</a:t>
            </a:r>
            <a:endParaRPr lang="zh-CN" altLang="en-US" dirty="0">
              <a:latin typeface="微软雅黑" panose="020B0503020204020204" pitchFamily="34" charset="-122"/>
              <a:ea typeface="微软雅黑" panose="020B0503020204020204" pitchFamily="34" charset="-122"/>
            </a:endParaRPr>
          </a:p>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测试数据集（test dataset）：</a:t>
            </a:r>
            <a:r>
              <a:rPr lang="zh-CN" altLang="en-US" dirty="0">
                <a:latin typeface="微软雅黑" panose="020B0503020204020204" pitchFamily="34" charset="-122"/>
                <a:ea typeface="微软雅黑" panose="020B0503020204020204" pitchFamily="34" charset="-122"/>
                <a:sym typeface="+mn-ea"/>
              </a:rPr>
              <a:t>用来评估训练好的最终模型的性能</a:t>
            </a:r>
          </a:p>
        </p:txBody>
      </p:sp>
      <p:pic>
        <p:nvPicPr>
          <p:cNvPr id="5" name="图片 4"/>
          <p:cNvPicPr>
            <a:picLocks noChangeAspect="1"/>
          </p:cNvPicPr>
          <p:nvPr/>
        </p:nvPicPr>
        <p:blipFill>
          <a:blip r:embed="rId2"/>
          <a:stretch>
            <a:fillRect/>
          </a:stretch>
        </p:blipFill>
        <p:spPr>
          <a:xfrm>
            <a:off x="970280" y="4091940"/>
            <a:ext cx="5045710" cy="243078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96110" y="2643054"/>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数据预处理</a:t>
            </a:r>
          </a:p>
        </p:txBody>
      </p:sp>
      <p:sp>
        <p:nvSpPr>
          <p:cNvPr id="11" name="矩形 10"/>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机器学习准备</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1896110" y="3889559"/>
            <a:ext cx="369316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特征工程</a:t>
            </a:r>
          </a:p>
        </p:txBody>
      </p:sp>
      <p:sp>
        <p:nvSpPr>
          <p:cNvPr id="3" name="下箭头 2"/>
          <p:cNvSpPr/>
          <p:nvPr/>
        </p:nvSpPr>
        <p:spPr>
          <a:xfrm>
            <a:off x="3543300" y="3481889"/>
            <a:ext cx="393700" cy="379095"/>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 name="文本框 5"/>
          <p:cNvSpPr txBox="1"/>
          <p:nvPr/>
        </p:nvSpPr>
        <p:spPr>
          <a:xfrm>
            <a:off x="5926455" y="2843714"/>
            <a:ext cx="3611880" cy="368300"/>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数据清洗、数据采样、数据集拆分</a:t>
            </a:r>
          </a:p>
        </p:txBody>
      </p:sp>
      <p:sp>
        <p:nvSpPr>
          <p:cNvPr id="7" name="文本框 6"/>
          <p:cNvSpPr txBox="1"/>
          <p:nvPr/>
        </p:nvSpPr>
        <p:spPr>
          <a:xfrm>
            <a:off x="5928360" y="4090219"/>
            <a:ext cx="4339650" cy="369332"/>
          </a:xfrm>
          <a:prstGeom prst="rect">
            <a:avLst/>
          </a:prstGeom>
          <a:noFill/>
        </p:spPr>
        <p:txBody>
          <a:bodyPr wrap="none" rtlCol="0" anchor="t">
            <a:spAutoFit/>
          </a:bodyPr>
          <a:lstStyle/>
          <a:p>
            <a:r>
              <a:rPr lang="zh-CN" altLang="en-US" dirty="0" smtClean="0">
                <a:latin typeface="微软雅黑" panose="020B0503020204020204" pitchFamily="34" charset="-122"/>
                <a:ea typeface="微软雅黑" panose="020B0503020204020204" pitchFamily="34" charset="-122"/>
                <a:sym typeface="+mn-ea"/>
              </a:rPr>
              <a:t>特征选择</a:t>
            </a:r>
            <a:r>
              <a:rPr lang="zh-CN" altLang="en-US" dirty="0">
                <a:latin typeface="微软雅黑" panose="020B0503020204020204" pitchFamily="34" charset="-122"/>
                <a:ea typeface="微软雅黑" panose="020B0503020204020204" pitchFamily="34" charset="-122"/>
                <a:sym typeface="+mn-ea"/>
              </a:rPr>
              <a:t>、特征降维、特征编码、规范化</a:t>
            </a: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519855" y="1672829"/>
            <a:ext cx="3452945" cy="646331"/>
          </a:xfrm>
          <a:prstGeom prst="rect">
            <a:avLst/>
          </a:prstGeom>
          <a:noFill/>
          <a:ln>
            <a:noFill/>
          </a:ln>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学科定义、发展</a:t>
            </a:r>
            <a:r>
              <a:rPr lang="zh-CN" altLang="en-US" dirty="0">
                <a:solidFill>
                  <a:srgbClr val="FF0000"/>
                </a:solidFill>
                <a:latin typeface="微软雅黑" panose="020B0503020204020204" pitchFamily="34" charset="-122"/>
                <a:ea typeface="微软雅黑" panose="020B0503020204020204" pitchFamily="34" charset="-122"/>
              </a:rPr>
              <a:t>历程</a:t>
            </a:r>
            <a:r>
              <a:rPr lang="zh-CN" altLang="en-US" dirty="0" smtClean="0">
                <a:solidFill>
                  <a:srgbClr val="FF0000"/>
                </a:solidFill>
                <a:latin typeface="微软雅黑" panose="020B0503020204020204" pitchFamily="34" charset="-122"/>
                <a:ea typeface="微软雅黑" panose="020B0503020204020204" pitchFamily="34" charset="-122"/>
              </a:rPr>
              <a:t>、</a:t>
            </a:r>
            <a:endParaRPr lang="en-US" altLang="zh-CN"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机器学习方法、</a:t>
            </a:r>
            <a:r>
              <a:rPr lang="zh-CN" altLang="en-US" dirty="0">
                <a:solidFill>
                  <a:srgbClr val="FF0000"/>
                </a:solidFill>
                <a:latin typeface="微软雅黑" panose="020B0503020204020204" pitchFamily="34" charset="-122"/>
                <a:ea typeface="微软雅黑" panose="020B0503020204020204" pitchFamily="34" charset="-122"/>
              </a:rPr>
              <a:t>应用场景与挑战</a:t>
            </a:r>
          </a:p>
        </p:txBody>
      </p:sp>
      <p:sp>
        <p:nvSpPr>
          <p:cNvPr id="19" name="圆角矩形 18"/>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机器学习概论</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椭圆 19"/>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1" name="圆角矩形 20"/>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机器学习准备</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2" name="椭圆 21"/>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3" name="圆角矩形 22"/>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7" name="椭圆 26"/>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8" name="圆角矩形 27"/>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9" name="椭圆 28"/>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鸢尾花分类任务简介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数据预处理、特征工程</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7519855" y="3880235"/>
            <a:ext cx="431107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实践：鸢尾花分类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6949379"/>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6" y="400051"/>
            <a:ext cx="300322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特征选择</a:t>
            </a:r>
          </a:p>
        </p:txBody>
      </p:sp>
      <p:grpSp>
        <p:nvGrpSpPr>
          <p:cNvPr id="14" name="组合 13"/>
          <p:cNvGrpSpPr/>
          <p:nvPr/>
        </p:nvGrpSpPr>
        <p:grpSpPr>
          <a:xfrm>
            <a:off x="2279650" y="1317625"/>
            <a:ext cx="4548530" cy="1059099"/>
            <a:chOff x="440" y="2920"/>
            <a:chExt cx="7026" cy="1558"/>
          </a:xfrm>
        </p:grpSpPr>
        <p:grpSp>
          <p:nvGrpSpPr>
            <p:cNvPr id="10" name="组合 9"/>
            <p:cNvGrpSpPr/>
            <p:nvPr/>
          </p:nvGrpSpPr>
          <p:grpSpPr>
            <a:xfrm>
              <a:off x="816" y="3487"/>
              <a:ext cx="6650" cy="991"/>
              <a:chOff x="816" y="3487"/>
              <a:chExt cx="6650" cy="991"/>
            </a:xfrm>
          </p:grpSpPr>
          <p:pic>
            <p:nvPicPr>
              <p:cNvPr id="8" name="图片 7"/>
              <p:cNvPicPr>
                <a:picLocks noChangeAspect="1"/>
              </p:cNvPicPr>
              <p:nvPr/>
            </p:nvPicPr>
            <p:blipFill>
              <a:blip r:embed="rId2"/>
              <a:stretch>
                <a:fillRect/>
              </a:stretch>
            </p:blipFill>
            <p:spPr>
              <a:xfrm>
                <a:off x="816" y="3487"/>
                <a:ext cx="6449" cy="517"/>
              </a:xfrm>
              <a:prstGeom prst="rect">
                <a:avLst/>
              </a:prstGeom>
            </p:spPr>
          </p:pic>
          <p:pic>
            <p:nvPicPr>
              <p:cNvPr id="9" name="图片 8"/>
              <p:cNvPicPr>
                <a:picLocks noChangeAspect="1"/>
              </p:cNvPicPr>
              <p:nvPr/>
            </p:nvPicPr>
            <p:blipFill>
              <a:blip r:embed="rId3" cstate="print"/>
              <a:stretch>
                <a:fillRect/>
              </a:stretch>
            </p:blipFill>
            <p:spPr>
              <a:xfrm>
                <a:off x="2505" y="4037"/>
                <a:ext cx="4961" cy="441"/>
              </a:xfrm>
              <a:prstGeom prst="rect">
                <a:avLst/>
              </a:prstGeom>
            </p:spPr>
          </p:pic>
        </p:grpSp>
        <p:pic>
          <p:nvPicPr>
            <p:cNvPr id="12" name="图片 11"/>
            <p:cNvPicPr>
              <a:picLocks noChangeAspect="1"/>
            </p:cNvPicPr>
            <p:nvPr/>
          </p:nvPicPr>
          <p:blipFill>
            <a:blip r:embed="rId4"/>
            <a:stretch>
              <a:fillRect/>
            </a:stretch>
          </p:blipFill>
          <p:spPr>
            <a:xfrm>
              <a:off x="440" y="2920"/>
              <a:ext cx="5501" cy="492"/>
            </a:xfrm>
            <a:prstGeom prst="rect">
              <a:avLst/>
            </a:prstGeom>
          </p:spPr>
        </p:pic>
      </p:grpSp>
      <p:grpSp>
        <p:nvGrpSpPr>
          <p:cNvPr id="15" name="组合 14"/>
          <p:cNvGrpSpPr/>
          <p:nvPr/>
        </p:nvGrpSpPr>
        <p:grpSpPr>
          <a:xfrm>
            <a:off x="6938645" y="1271905"/>
            <a:ext cx="4290060" cy="1161415"/>
            <a:chOff x="9781" y="2614"/>
            <a:chExt cx="6756" cy="1829"/>
          </a:xfrm>
        </p:grpSpPr>
        <p:pic>
          <p:nvPicPr>
            <p:cNvPr id="7" name="图片 6"/>
            <p:cNvPicPr>
              <a:picLocks noChangeAspect="1"/>
            </p:cNvPicPr>
            <p:nvPr/>
          </p:nvPicPr>
          <p:blipFill>
            <a:blip r:embed="rId5" cstate="print"/>
            <a:stretch>
              <a:fillRect/>
            </a:stretch>
          </p:blipFill>
          <p:spPr>
            <a:xfrm>
              <a:off x="10186" y="3081"/>
              <a:ext cx="6351" cy="1362"/>
            </a:xfrm>
            <a:prstGeom prst="rect">
              <a:avLst/>
            </a:prstGeom>
          </p:spPr>
        </p:pic>
        <p:pic>
          <p:nvPicPr>
            <p:cNvPr id="13" name="图片 12"/>
            <p:cNvPicPr>
              <a:picLocks noChangeAspect="1"/>
            </p:cNvPicPr>
            <p:nvPr/>
          </p:nvPicPr>
          <p:blipFill>
            <a:blip r:embed="rId6"/>
            <a:stretch>
              <a:fillRect/>
            </a:stretch>
          </p:blipFill>
          <p:spPr>
            <a:xfrm>
              <a:off x="9781" y="2614"/>
              <a:ext cx="5045" cy="494"/>
            </a:xfrm>
            <a:prstGeom prst="rect">
              <a:avLst/>
            </a:prstGeom>
          </p:spPr>
        </p:pic>
      </p:grpSp>
      <p:sp>
        <p:nvSpPr>
          <p:cNvPr id="17" name="文本框 16"/>
          <p:cNvSpPr txBox="1"/>
          <p:nvPr/>
        </p:nvSpPr>
        <p:spPr>
          <a:xfrm>
            <a:off x="676275" y="3054350"/>
            <a:ext cx="4360545" cy="1045210"/>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过滤法</a:t>
            </a:r>
            <a:r>
              <a:rPr lang="en-US" altLang="zh-CN" sz="2200" b="1" dirty="0">
                <a:solidFill>
                  <a:schemeClr val="accent2">
                    <a:lumMod val="75000"/>
                  </a:schemeClr>
                </a:solidFill>
                <a:latin typeface="微软雅黑" panose="020B0503020204020204" pitchFamily="34" charset="-122"/>
                <a:ea typeface="微软雅黑" panose="020B0503020204020204" pitchFamily="34" charset="-122"/>
              </a:rPr>
              <a:t>(</a:t>
            </a:r>
            <a:r>
              <a:rPr lang="zh-CN" sz="2200" b="1" dirty="0">
                <a:solidFill>
                  <a:schemeClr val="accent2">
                    <a:lumMod val="75000"/>
                  </a:schemeClr>
                </a:solidFill>
                <a:latin typeface="微软雅黑" panose="020B0503020204020204" pitchFamily="34" charset="-122"/>
                <a:ea typeface="微软雅黑" panose="020B0503020204020204" pitchFamily="34" charset="-122"/>
              </a:rPr>
              <a:t>Filter</a:t>
            </a:r>
            <a:r>
              <a:rPr lang="en-US" altLang="zh-CN" sz="2200" b="1" dirty="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按照发散性或相关性对各特征进行评分，设定阈值完成特征选择。</a:t>
            </a:r>
          </a:p>
        </p:txBody>
      </p:sp>
      <p:sp>
        <p:nvSpPr>
          <p:cNvPr id="23" name="文本框 22"/>
          <p:cNvSpPr txBox="1"/>
          <p:nvPr/>
        </p:nvSpPr>
        <p:spPr>
          <a:xfrm>
            <a:off x="683895" y="4042410"/>
            <a:ext cx="4147185" cy="1753235"/>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互信息：指两个随机变量之间的关联程度，即给定一个随机变量后，另一个随机变量的确定性；因而互信息取值最小为0，意味着给定一个随机变量对确定一另一个随机变量没有关系，越大表示另一个变量的确定性越高。</a:t>
            </a:r>
          </a:p>
        </p:txBody>
      </p:sp>
      <p:pic>
        <p:nvPicPr>
          <p:cNvPr id="4" name="图片 3"/>
          <p:cNvPicPr>
            <a:picLocks noChangeAspect="1"/>
          </p:cNvPicPr>
          <p:nvPr/>
        </p:nvPicPr>
        <p:blipFill>
          <a:blip r:embed="rId7"/>
          <a:stretch>
            <a:fillRect/>
          </a:stretch>
        </p:blipFill>
        <p:spPr>
          <a:xfrm>
            <a:off x="1093470" y="5790565"/>
            <a:ext cx="3318510" cy="586105"/>
          </a:xfrm>
          <a:prstGeom prst="rect">
            <a:avLst/>
          </a:prstGeom>
        </p:spPr>
      </p:pic>
      <p:sp>
        <p:nvSpPr>
          <p:cNvPr id="6" name="文本框 5"/>
          <p:cNvSpPr txBox="1"/>
          <p:nvPr/>
        </p:nvSpPr>
        <p:spPr>
          <a:xfrm>
            <a:off x="725170" y="1474470"/>
            <a:ext cx="1554480" cy="1198880"/>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indent="0">
              <a:buFont typeface="Wingdings" panose="05000000000000000000" charset="0"/>
              <a:buNone/>
            </a:pPr>
            <a:r>
              <a:rPr lang="en-US" altLang="zh-CN" sz="2400" b="1" dirty="0">
                <a:solidFill>
                  <a:srgbClr val="CC0099"/>
                </a:solidFill>
                <a:latin typeface="微软雅黑" panose="020B0503020204020204" pitchFamily="34" charset="-122"/>
                <a:ea typeface="微软雅黑" panose="020B0503020204020204" pitchFamily="34" charset="-122"/>
              </a:rPr>
              <a:t>    </a:t>
            </a:r>
            <a:r>
              <a:rPr lang="zh-CN" sz="2400" b="1" dirty="0">
                <a:solidFill>
                  <a:srgbClr val="CC0099"/>
                </a:solidFill>
                <a:latin typeface="微软雅黑" panose="020B0503020204020204" pitchFamily="34" charset="-122"/>
                <a:ea typeface="微软雅黑" panose="020B0503020204020204" pitchFamily="34" charset="-122"/>
              </a:rPr>
              <a:t>这些属性特征都有用吗？</a:t>
            </a:r>
          </a:p>
        </p:txBody>
      </p:sp>
      <p:sp>
        <p:nvSpPr>
          <p:cNvPr id="5" name="五角星 4"/>
          <p:cNvSpPr/>
          <p:nvPr/>
        </p:nvSpPr>
        <p:spPr>
          <a:xfrm>
            <a:off x="762187" y="1448889"/>
            <a:ext cx="419735" cy="429895"/>
          </a:xfrm>
          <a:prstGeom prst="star5">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8" cstate="print"/>
          <a:stretch>
            <a:fillRect/>
          </a:stretch>
        </p:blipFill>
        <p:spPr>
          <a:xfrm>
            <a:off x="4013200" y="2536190"/>
            <a:ext cx="5289550" cy="378460"/>
          </a:xfrm>
          <a:prstGeom prst="rect">
            <a:avLst/>
          </a:prstGeom>
        </p:spPr>
      </p:pic>
      <p:sp>
        <p:nvSpPr>
          <p:cNvPr id="11" name="文本框 10"/>
          <p:cNvSpPr txBox="1"/>
          <p:nvPr/>
        </p:nvSpPr>
        <p:spPr>
          <a:xfrm>
            <a:off x="2816225" y="2546350"/>
            <a:ext cx="1099820" cy="368300"/>
          </a:xfrm>
          <a:prstGeom prst="rect">
            <a:avLst/>
          </a:prstGeom>
          <a:noFill/>
        </p:spPr>
        <p:txBody>
          <a:bodyPr wrap="none" rtlCol="0" anchor="t">
            <a:spAutoFit/>
          </a:bodyPr>
          <a:lstStyle/>
          <a:p>
            <a:r>
              <a:rPr lang="zh-CN" b="1" dirty="0">
                <a:solidFill>
                  <a:srgbClr val="0432FF"/>
                </a:solidFill>
                <a:latin typeface="微软雅黑" panose="020B0503020204020204" pitchFamily="34" charset="-122"/>
                <a:ea typeface="微软雅黑" panose="020B0503020204020204" pitchFamily="34" charset="-122"/>
                <a:sym typeface="+mn-ea"/>
              </a:rPr>
              <a:t>特征选择</a:t>
            </a:r>
          </a:p>
        </p:txBody>
      </p:sp>
      <p:sp>
        <p:nvSpPr>
          <p:cNvPr id="18" name="文本框 17"/>
          <p:cNvSpPr txBox="1"/>
          <p:nvPr/>
        </p:nvSpPr>
        <p:spPr>
          <a:xfrm>
            <a:off x="5053330" y="3088640"/>
            <a:ext cx="3554095" cy="1045210"/>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包裹法(Wrapper)：</a:t>
            </a:r>
            <a:endParaRPr 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选定特定算法，然后通过不断的启发式方法来搜索特征。</a:t>
            </a:r>
          </a:p>
        </p:txBody>
      </p:sp>
      <p:pic>
        <p:nvPicPr>
          <p:cNvPr id="22" name="图片 21"/>
          <p:cNvPicPr>
            <a:picLocks noChangeAspect="1"/>
          </p:cNvPicPr>
          <p:nvPr/>
        </p:nvPicPr>
        <p:blipFill>
          <a:blip r:embed="rId9" cstate="print"/>
          <a:stretch>
            <a:fillRect/>
          </a:stretch>
        </p:blipFill>
        <p:spPr>
          <a:xfrm>
            <a:off x="8555355" y="2966085"/>
            <a:ext cx="3335655" cy="1355725"/>
          </a:xfrm>
          <a:prstGeom prst="rect">
            <a:avLst/>
          </a:prstGeom>
        </p:spPr>
      </p:pic>
      <p:sp>
        <p:nvSpPr>
          <p:cNvPr id="24" name="文本框 23"/>
          <p:cNvSpPr txBox="1"/>
          <p:nvPr/>
        </p:nvSpPr>
        <p:spPr>
          <a:xfrm>
            <a:off x="5053330" y="4271010"/>
            <a:ext cx="3554095" cy="2122805"/>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嵌入法(Embedded)：</a:t>
            </a:r>
            <a:endParaRPr 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a:t>
            </a:r>
            <a:r>
              <a:rPr lang="zh-CN" dirty="0">
                <a:latin typeface="微软雅黑" panose="020B0503020204020204" pitchFamily="34" charset="-122"/>
                <a:ea typeface="微软雅黑" panose="020B0503020204020204" pitchFamily="34" charset="-122"/>
              </a:rPr>
              <a:t>利用正则化的思想，将部分特征属性的权重调整到0，则这个特性相当于就是被舍弃了。常见的正则有L1的Lasso,L2的Ridge，还有一种综合L1和L2的这两个方法的Elastic Net方法。</a:t>
            </a:r>
            <a:endParaRPr lang="zh-CN" sz="2000"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0"/>
          <a:stretch>
            <a:fillRect/>
          </a:stretch>
        </p:blipFill>
        <p:spPr>
          <a:xfrm>
            <a:off x="8547735" y="4636135"/>
            <a:ext cx="3314065" cy="16891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6" grpId="0" animBg="1"/>
      <p:bldP spid="5" grpId="0" animBg="1"/>
      <p:bldP spid="11" grpId="0"/>
      <p:bldP spid="18"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8977" y="1324245"/>
            <a:ext cx="10704065" cy="1046890"/>
          </a:xfrm>
          <a:prstGeom prst="rect">
            <a:avLst/>
          </a:prstGeom>
        </p:spPr>
        <p:txBody>
          <a:bodyPr wrap="square">
            <a:spAutoFit/>
          </a:bodyPr>
          <a:lstStyle/>
          <a:p>
            <a:pPr indent="457200" fontAlgn="auto">
              <a:lnSpc>
                <a:spcPct val="125000"/>
              </a:lnSpc>
            </a:pPr>
            <a:r>
              <a:rPr sz="2600" dirty="0">
                <a:latin typeface="微软雅黑" panose="020B0503020204020204" pitchFamily="34" charset="-122"/>
                <a:ea typeface="微软雅黑" panose="020B0503020204020204" pitchFamily="34" charset="-122"/>
              </a:rPr>
              <a:t>特征选择完成后</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可能由于特征矩阵过大，导致计算量大</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训练时间长</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因此</a:t>
            </a:r>
            <a:r>
              <a:rPr sz="2600" b="1" dirty="0">
                <a:solidFill>
                  <a:srgbClr val="FF0000"/>
                </a:solidFill>
                <a:latin typeface="微软雅黑" panose="020B0503020204020204" pitchFamily="34" charset="-122"/>
                <a:ea typeface="微软雅黑" panose="020B0503020204020204" pitchFamily="34" charset="-122"/>
              </a:rPr>
              <a:t>降低特征矩阵维度</a:t>
            </a:r>
            <a:r>
              <a:rPr sz="2600" dirty="0">
                <a:latin typeface="微软雅黑" panose="020B0503020204020204" pitchFamily="34" charset="-122"/>
                <a:ea typeface="微软雅黑" panose="020B0503020204020204" pitchFamily="34" charset="-122"/>
              </a:rPr>
              <a:t>也是必不可少的。</a:t>
            </a:r>
          </a:p>
        </p:txBody>
      </p:sp>
      <p:sp>
        <p:nvSpPr>
          <p:cNvPr id="7" name="矩形 6"/>
          <p:cNvSpPr/>
          <p:nvPr/>
        </p:nvSpPr>
        <p:spPr>
          <a:xfrm>
            <a:off x="1433151" y="400051"/>
            <a:ext cx="3183049"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特征降维</a:t>
            </a:r>
          </a:p>
        </p:txBody>
      </p:sp>
      <p:sp>
        <p:nvSpPr>
          <p:cNvPr id="17" name="文本框 16"/>
          <p:cNvSpPr txBox="1"/>
          <p:nvPr/>
        </p:nvSpPr>
        <p:spPr>
          <a:xfrm>
            <a:off x="1000711" y="2650169"/>
            <a:ext cx="4783455" cy="1692771"/>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70C0"/>
                </a:solidFill>
                <a:latin typeface="微软雅黑" panose="020B0503020204020204" pitchFamily="34" charset="-122"/>
                <a:ea typeface="微软雅黑" panose="020B0503020204020204" pitchFamily="34" charset="-122"/>
              </a:rPr>
              <a:t>主成分分析</a:t>
            </a:r>
            <a:r>
              <a:rPr lang="en-US" altLang="zh-CN" sz="2400" b="1" dirty="0">
                <a:solidFill>
                  <a:srgbClr val="0070C0"/>
                </a:solidFill>
                <a:latin typeface="微软雅黑" panose="020B0503020204020204" pitchFamily="34" charset="-122"/>
                <a:ea typeface="微软雅黑" panose="020B0503020204020204" pitchFamily="34" charset="-122"/>
              </a:rPr>
              <a:t>(PCA)</a:t>
            </a:r>
            <a:endParaRPr lang="en-US" altLang="zh-CN" sz="2400" b="1" dirty="0">
              <a:latin typeface="微软雅黑" panose="020B0503020204020204" pitchFamily="34" charset="-122"/>
              <a:ea typeface="微软雅黑" panose="020B0503020204020204" pitchFamily="34" charset="-122"/>
            </a:endParaRPr>
          </a:p>
          <a:p>
            <a:pPr indent="0">
              <a:lnSpc>
                <a:spcPct val="125000"/>
              </a:lnSpc>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000" dirty="0" err="1">
                <a:latin typeface="微软雅黑" panose="020B0503020204020204" pitchFamily="34" charset="-122"/>
                <a:ea typeface="微软雅黑" panose="020B0503020204020204" pitchFamily="34" charset="-122"/>
                <a:sym typeface="+mn-ea"/>
              </a:rPr>
              <a:t>将原始特征空间映射到彼此正交的特征向量空间，在非满秩的情况</a:t>
            </a:r>
            <a:r>
              <a:rPr lang="zh-CN" sz="2000" dirty="0">
                <a:latin typeface="微软雅黑" panose="020B0503020204020204" pitchFamily="34" charset="-122"/>
                <a:ea typeface="微软雅黑" panose="020B0503020204020204" pitchFamily="34" charset="-122"/>
                <a:sym typeface="+mn-ea"/>
              </a:rPr>
              <a:t>下使</a:t>
            </a:r>
            <a:r>
              <a:rPr sz="2000" dirty="0" err="1">
                <a:latin typeface="微软雅黑" panose="020B0503020204020204" pitchFamily="34" charset="-122"/>
                <a:ea typeface="微软雅黑" panose="020B0503020204020204" pitchFamily="34" charset="-122"/>
                <a:sym typeface="+mn-ea"/>
              </a:rPr>
              <a:t>用SVD分解来构建特征向量</a:t>
            </a:r>
            <a:r>
              <a:rPr lang="zh-CN" sz="2000" dirty="0">
                <a:latin typeface="微软雅黑" panose="020B0503020204020204" pitchFamily="34" charset="-122"/>
                <a:ea typeface="微软雅黑" panose="020B0503020204020204" pitchFamily="34" charset="-122"/>
                <a:sym typeface="+mn-ea"/>
              </a:rPr>
              <a:t>。</a:t>
            </a:r>
          </a:p>
        </p:txBody>
      </p:sp>
      <p:pic>
        <p:nvPicPr>
          <p:cNvPr id="8" name="图片 7"/>
          <p:cNvPicPr>
            <a:picLocks noChangeAspect="1"/>
          </p:cNvPicPr>
          <p:nvPr/>
        </p:nvPicPr>
        <p:blipFill>
          <a:blip r:embed="rId2"/>
          <a:stretch>
            <a:fillRect/>
          </a:stretch>
        </p:blipFill>
        <p:spPr>
          <a:xfrm>
            <a:off x="1937336" y="4306884"/>
            <a:ext cx="2520950" cy="2288540"/>
          </a:xfrm>
          <a:prstGeom prst="rect">
            <a:avLst/>
          </a:prstGeom>
        </p:spPr>
      </p:pic>
      <p:sp>
        <p:nvSpPr>
          <p:cNvPr id="9" name="文本框 8"/>
          <p:cNvSpPr txBox="1"/>
          <p:nvPr/>
        </p:nvSpPr>
        <p:spPr>
          <a:xfrm>
            <a:off x="6102936" y="2684459"/>
            <a:ext cx="4941570" cy="1657633"/>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70C0"/>
                </a:solidFill>
                <a:latin typeface="微软雅黑" panose="020B0503020204020204" pitchFamily="34" charset="-122"/>
                <a:ea typeface="微软雅黑" panose="020B0503020204020204" pitchFamily="34" charset="-122"/>
              </a:rPr>
              <a:t>线性判别分析</a:t>
            </a:r>
            <a:r>
              <a:rPr lang="en-US" altLang="zh-CN" sz="2400" b="1" dirty="0">
                <a:solidFill>
                  <a:srgbClr val="0070C0"/>
                </a:solidFill>
                <a:latin typeface="微软雅黑" panose="020B0503020204020204" pitchFamily="34" charset="-122"/>
                <a:ea typeface="微软雅黑" panose="020B0503020204020204" pitchFamily="34" charset="-122"/>
              </a:rPr>
              <a:t>(LDA)</a:t>
            </a:r>
            <a:endParaRPr lang="en-US" altLang="zh-CN" sz="2400" b="1" dirty="0">
              <a:latin typeface="微软雅黑" panose="020B0503020204020204" pitchFamily="34" charset="-122"/>
              <a:ea typeface="微软雅黑" panose="020B0503020204020204" pitchFamily="34" charset="-122"/>
            </a:endParaRPr>
          </a:p>
          <a:p>
            <a:pPr indent="0">
              <a:lnSpc>
                <a:spcPct val="125000"/>
              </a:lnSpc>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000" dirty="0" err="1">
                <a:latin typeface="微软雅黑" panose="020B0503020204020204" pitchFamily="34" charset="-122"/>
                <a:ea typeface="微软雅黑" panose="020B0503020204020204" pitchFamily="34" charset="-122"/>
                <a:sym typeface="+mn-ea"/>
              </a:rPr>
              <a:t>给出一个标注了类别的数据集，投影到了一条直线之后，能够使得点尽量的按类别区分开</a:t>
            </a:r>
            <a:r>
              <a:rPr lang="zh-CN" sz="2000" dirty="0">
                <a:latin typeface="微软雅黑" panose="020B0503020204020204" pitchFamily="34" charset="-122"/>
                <a:ea typeface="微软雅黑" panose="020B0503020204020204" pitchFamily="34" charset="-122"/>
                <a:sym typeface="+mn-ea"/>
              </a:rPr>
              <a:t>。</a:t>
            </a:r>
          </a:p>
        </p:txBody>
      </p:sp>
      <p:pic>
        <p:nvPicPr>
          <p:cNvPr id="10" name="图片 9"/>
          <p:cNvPicPr>
            <a:picLocks noChangeAspect="1"/>
          </p:cNvPicPr>
          <p:nvPr/>
        </p:nvPicPr>
        <p:blipFill>
          <a:blip r:embed="rId3"/>
          <a:stretch>
            <a:fillRect/>
          </a:stretch>
        </p:blipFill>
        <p:spPr>
          <a:xfrm>
            <a:off x="6981776" y="4327839"/>
            <a:ext cx="2602230" cy="252095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291893" y="5876387"/>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54417"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特征编码</a:t>
            </a:r>
          </a:p>
        </p:txBody>
      </p:sp>
      <p:sp>
        <p:nvSpPr>
          <p:cNvPr id="3" name="矩形 2"/>
          <p:cNvSpPr/>
          <p:nvPr/>
        </p:nvSpPr>
        <p:spPr>
          <a:xfrm>
            <a:off x="523240" y="1329690"/>
            <a:ext cx="10890885" cy="973472"/>
          </a:xfrm>
          <a:prstGeom prst="rect">
            <a:avLst/>
          </a:prstGeom>
        </p:spPr>
        <p:txBody>
          <a:bodyPr wrap="square">
            <a:spAutoFit/>
          </a:bodyPr>
          <a:lstStyle/>
          <a:p>
            <a:pPr indent="457200" fontAlgn="auto">
              <a:lnSpc>
                <a:spcPct val="125000"/>
              </a:lnSpc>
            </a:pPr>
            <a:r>
              <a:rPr lang="zh-CN" sz="2400" dirty="0">
                <a:latin typeface="微软雅黑" panose="020B0503020204020204" pitchFamily="34" charset="-122"/>
                <a:ea typeface="微软雅黑" panose="020B0503020204020204" pitchFamily="34" charset="-122"/>
              </a:rPr>
              <a:t>数据集中</a:t>
            </a:r>
            <a:r>
              <a:rPr sz="2400" dirty="0">
                <a:latin typeface="微软雅黑" panose="020B0503020204020204" pitchFamily="34" charset="-122"/>
                <a:ea typeface="微软雅黑" panose="020B0503020204020204" pitchFamily="34" charset="-122"/>
              </a:rPr>
              <a:t>经常会</a:t>
            </a:r>
            <a:r>
              <a:rPr lang="zh-CN" sz="2400" dirty="0">
                <a:latin typeface="微软雅黑" panose="020B0503020204020204" pitchFamily="34" charset="-122"/>
                <a:ea typeface="微软雅黑" panose="020B0503020204020204" pitchFamily="34" charset="-122"/>
              </a:rPr>
              <a:t>出现</a:t>
            </a:r>
            <a:r>
              <a:rPr sz="2400" dirty="0">
                <a:latin typeface="微软雅黑" panose="020B0503020204020204" pitchFamily="34" charset="-122"/>
                <a:ea typeface="微软雅黑" panose="020B0503020204020204" pitchFamily="34" charset="-122"/>
              </a:rPr>
              <a:t>字符串信息，例如男女</a:t>
            </a:r>
            <a:r>
              <a:rPr 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高中低等，这类信息不能直接用于算法计算，需要将</a:t>
            </a:r>
            <a:r>
              <a:rPr lang="zh-CN" sz="2400" dirty="0">
                <a:latin typeface="微软雅黑" panose="020B0503020204020204" pitchFamily="34" charset="-122"/>
                <a:ea typeface="微软雅黑" panose="020B0503020204020204" pitchFamily="34" charset="-122"/>
              </a:rPr>
              <a:t>这些</a:t>
            </a:r>
            <a:r>
              <a:rPr sz="2400" b="1" dirty="0">
                <a:solidFill>
                  <a:schemeClr val="accent2">
                    <a:lumMod val="75000"/>
                  </a:schemeClr>
                </a:solidFill>
                <a:latin typeface="微软雅黑" panose="020B0503020204020204" pitchFamily="34" charset="-122"/>
                <a:ea typeface="微软雅黑" panose="020B0503020204020204" pitchFamily="34" charset="-122"/>
              </a:rPr>
              <a:t>数据转化为数值形式</a:t>
            </a:r>
            <a:r>
              <a:rPr sz="2400" dirty="0">
                <a:latin typeface="微软雅黑" panose="020B0503020204020204" pitchFamily="34" charset="-122"/>
                <a:ea typeface="微软雅黑" panose="020B0503020204020204" pitchFamily="34" charset="-122"/>
              </a:rPr>
              <a:t>进行编码，便于后期</a:t>
            </a:r>
            <a:r>
              <a:rPr lang="zh-CN" sz="2400" dirty="0">
                <a:latin typeface="微软雅黑" panose="020B0503020204020204" pitchFamily="34" charset="-122"/>
                <a:ea typeface="微软雅黑" panose="020B0503020204020204" pitchFamily="34" charset="-122"/>
              </a:rPr>
              <a:t>进行建模</a:t>
            </a:r>
            <a:r>
              <a:rPr lang="zh-CN" altLang="en-US" sz="2400" dirty="0">
                <a:latin typeface="微软雅黑" panose="020B0503020204020204" pitchFamily="34" charset="-122"/>
                <a:ea typeface="微软雅黑" panose="020B0503020204020204" pitchFamily="34" charset="-122"/>
              </a:rPr>
              <a:t>。</a:t>
            </a:r>
          </a:p>
        </p:txBody>
      </p:sp>
      <p:sp>
        <p:nvSpPr>
          <p:cNvPr id="14" name="文本框 13"/>
          <p:cNvSpPr txBox="1"/>
          <p:nvPr/>
        </p:nvSpPr>
        <p:spPr>
          <a:xfrm>
            <a:off x="704483" y="4138726"/>
            <a:ext cx="5186045" cy="430887"/>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rPr>
              <a:t>one-hot编码</a:t>
            </a:r>
            <a:r>
              <a:rPr lang="zh-CN" sz="2200" b="1" dirty="0" smtClean="0">
                <a:solidFill>
                  <a:srgbClr val="0432FF"/>
                </a:solidFill>
                <a:latin typeface="微软雅黑" panose="020B0503020204020204" pitchFamily="34" charset="-122"/>
                <a:ea typeface="微软雅黑" panose="020B0503020204020204" pitchFamily="34" charset="-122"/>
              </a:rPr>
              <a:t>：</a:t>
            </a:r>
            <a:endParaRPr lang="zh-CN" sz="20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a:stretch>
            <a:fillRect/>
          </a:stretch>
        </p:blipFill>
        <p:spPr>
          <a:xfrm>
            <a:off x="1565226" y="2451040"/>
            <a:ext cx="8484235" cy="1460500"/>
          </a:xfrm>
          <a:prstGeom prst="rect">
            <a:avLst/>
          </a:prstGeom>
        </p:spPr>
      </p:pic>
      <p:sp>
        <p:nvSpPr>
          <p:cNvPr id="20" name="圆角矩形 19"/>
          <p:cNvSpPr/>
          <p:nvPr/>
        </p:nvSpPr>
        <p:spPr>
          <a:xfrm>
            <a:off x="3297506" y="2408017"/>
            <a:ext cx="63119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8375601" y="2408017"/>
            <a:ext cx="84201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71805" y="4649144"/>
            <a:ext cx="4851400" cy="2142894"/>
          </a:xfrm>
          <a:prstGeom prst="rect">
            <a:avLst/>
          </a:prstGeom>
          <a:noFill/>
        </p:spPr>
        <p:txBody>
          <a:bodyPr wrap="square" rtlCol="0" anchor="t">
            <a:spAutoFit/>
          </a:bodyPr>
          <a:lstStyle/>
          <a:p>
            <a:pPr marL="285750" indent="-285750">
              <a:lnSpc>
                <a:spcPct val="125000"/>
              </a:lnSpc>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图中的Elevator和Renovation都是定类型数据。除去缺失值，Elevator分类有电梯和无电梯两种，因此可用</a:t>
            </a:r>
            <a:r>
              <a:rPr lang="en-US" altLang="zh-CN" dirty="0">
                <a:latin typeface="微软雅黑" panose="020B0503020204020204" pitchFamily="34" charset="-122"/>
                <a:ea typeface="微软雅黑" panose="020B0503020204020204" pitchFamily="34" charset="-122"/>
                <a:sym typeface="+mn-ea"/>
              </a:rPr>
              <a:t>01</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表示</a:t>
            </a:r>
            <a:r>
              <a:rPr lang="zh-CN"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a:p>
            <a:pPr marL="285750" indent="-285750">
              <a:lnSpc>
                <a:spcPct val="125000"/>
              </a:lnSpc>
              <a:buFont typeface="Wingdings" panose="05000000000000000000" charset="0"/>
              <a:buChar char=""/>
            </a:pPr>
            <a:endParaRPr lang="zh-CN" dirty="0">
              <a:latin typeface="微软雅黑" panose="020B0503020204020204" pitchFamily="34" charset="-122"/>
              <a:ea typeface="微软雅黑" panose="020B0503020204020204" pitchFamily="34" charset="-122"/>
              <a:sym typeface="+mn-ea"/>
            </a:endParaRPr>
          </a:p>
          <a:p>
            <a:pPr marL="285750" indent="-285750">
              <a:lnSpc>
                <a:spcPct val="125000"/>
              </a:lnSpc>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Renovation分为有精装，简装，毛坯和其它四种，可用</a:t>
            </a:r>
            <a:r>
              <a:rPr lang="en-US" altLang="zh-CN" dirty="0">
                <a:latin typeface="微软雅黑" panose="020B0503020204020204" pitchFamily="34" charset="-122"/>
                <a:ea typeface="微软雅黑" panose="020B0503020204020204" pitchFamily="34" charset="-122"/>
                <a:sym typeface="+mn-ea"/>
              </a:rPr>
              <a:t>0001/0010/0100/1000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endParaRPr lang="zh-CN" altLang="en-US" dirty="0"/>
          </a:p>
        </p:txBody>
      </p:sp>
      <p:pic>
        <p:nvPicPr>
          <p:cNvPr id="13" name="图片 12"/>
          <p:cNvPicPr>
            <a:picLocks noChangeAspect="1"/>
          </p:cNvPicPr>
          <p:nvPr/>
        </p:nvPicPr>
        <p:blipFill>
          <a:blip r:embed="rId3"/>
          <a:stretch>
            <a:fillRect/>
          </a:stretch>
        </p:blipFill>
        <p:spPr>
          <a:xfrm>
            <a:off x="6082322" y="3983452"/>
            <a:ext cx="4118424" cy="267623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181084" y="5832694"/>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54417"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特征编码</a:t>
            </a:r>
          </a:p>
        </p:txBody>
      </p:sp>
      <p:sp>
        <p:nvSpPr>
          <p:cNvPr id="3" name="矩形 2"/>
          <p:cNvSpPr/>
          <p:nvPr/>
        </p:nvSpPr>
        <p:spPr>
          <a:xfrm>
            <a:off x="523240" y="1329690"/>
            <a:ext cx="10890885" cy="973472"/>
          </a:xfrm>
          <a:prstGeom prst="rect">
            <a:avLst/>
          </a:prstGeom>
        </p:spPr>
        <p:txBody>
          <a:bodyPr wrap="square">
            <a:spAutoFit/>
          </a:bodyPr>
          <a:lstStyle/>
          <a:p>
            <a:pPr indent="457200" fontAlgn="auto">
              <a:lnSpc>
                <a:spcPct val="125000"/>
              </a:lnSpc>
            </a:pPr>
            <a:r>
              <a:rPr lang="zh-CN" sz="2400" dirty="0">
                <a:latin typeface="微软雅黑" panose="020B0503020204020204" pitchFamily="34" charset="-122"/>
                <a:ea typeface="微软雅黑" panose="020B0503020204020204" pitchFamily="34" charset="-122"/>
              </a:rPr>
              <a:t>数据集中</a:t>
            </a:r>
            <a:r>
              <a:rPr sz="2400" dirty="0">
                <a:latin typeface="微软雅黑" panose="020B0503020204020204" pitchFamily="34" charset="-122"/>
                <a:ea typeface="微软雅黑" panose="020B0503020204020204" pitchFamily="34" charset="-122"/>
              </a:rPr>
              <a:t>经常会</a:t>
            </a:r>
            <a:r>
              <a:rPr lang="zh-CN" sz="2400" dirty="0">
                <a:latin typeface="微软雅黑" panose="020B0503020204020204" pitchFamily="34" charset="-122"/>
                <a:ea typeface="微软雅黑" panose="020B0503020204020204" pitchFamily="34" charset="-122"/>
              </a:rPr>
              <a:t>出现</a:t>
            </a:r>
            <a:r>
              <a:rPr sz="2400" dirty="0">
                <a:latin typeface="微软雅黑" panose="020B0503020204020204" pitchFamily="34" charset="-122"/>
                <a:ea typeface="微软雅黑" panose="020B0503020204020204" pitchFamily="34" charset="-122"/>
              </a:rPr>
              <a:t>字符串信息，例如男女</a:t>
            </a:r>
            <a:r>
              <a:rPr 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高中低等，这类信息不能直接用于算法计算，需要将</a:t>
            </a:r>
            <a:r>
              <a:rPr lang="zh-CN" sz="2400" dirty="0">
                <a:latin typeface="微软雅黑" panose="020B0503020204020204" pitchFamily="34" charset="-122"/>
                <a:ea typeface="微软雅黑" panose="020B0503020204020204" pitchFamily="34" charset="-122"/>
              </a:rPr>
              <a:t>这些</a:t>
            </a:r>
            <a:r>
              <a:rPr sz="2400" b="1" dirty="0">
                <a:solidFill>
                  <a:schemeClr val="accent2">
                    <a:lumMod val="75000"/>
                  </a:schemeClr>
                </a:solidFill>
                <a:latin typeface="微软雅黑" panose="020B0503020204020204" pitchFamily="34" charset="-122"/>
                <a:ea typeface="微软雅黑" panose="020B0503020204020204" pitchFamily="34" charset="-122"/>
              </a:rPr>
              <a:t>数据转化为数值形式</a:t>
            </a:r>
            <a:r>
              <a:rPr sz="2400" dirty="0">
                <a:latin typeface="微软雅黑" panose="020B0503020204020204" pitchFamily="34" charset="-122"/>
                <a:ea typeface="微软雅黑" panose="020B0503020204020204" pitchFamily="34" charset="-122"/>
              </a:rPr>
              <a:t>进行编码，便于后期</a:t>
            </a:r>
            <a:r>
              <a:rPr lang="zh-CN" sz="2400" dirty="0">
                <a:latin typeface="微软雅黑" panose="020B0503020204020204" pitchFamily="34" charset="-122"/>
                <a:ea typeface="微软雅黑" panose="020B0503020204020204" pitchFamily="34" charset="-122"/>
              </a:rPr>
              <a:t>进行建模</a:t>
            </a:r>
            <a:r>
              <a:rPr lang="zh-CN" altLang="en-US" sz="2400" dirty="0">
                <a:latin typeface="微软雅黑" panose="020B0503020204020204" pitchFamily="34" charset="-122"/>
                <a:ea typeface="微软雅黑" panose="020B0503020204020204" pitchFamily="34" charset="-122"/>
              </a:rPr>
              <a:t>。</a:t>
            </a:r>
          </a:p>
        </p:txBody>
      </p:sp>
      <p:sp>
        <p:nvSpPr>
          <p:cNvPr id="14" name="文本框 13"/>
          <p:cNvSpPr txBox="1"/>
          <p:nvPr/>
        </p:nvSpPr>
        <p:spPr>
          <a:xfrm>
            <a:off x="909269" y="3956376"/>
            <a:ext cx="5186045" cy="430887"/>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rPr>
              <a:t>one-hot编码</a:t>
            </a:r>
            <a:r>
              <a:rPr lang="zh-CN" sz="2200" b="1" dirty="0" smtClean="0">
                <a:solidFill>
                  <a:srgbClr val="0432FF"/>
                </a:solidFill>
                <a:latin typeface="微软雅黑" panose="020B0503020204020204" pitchFamily="34" charset="-122"/>
                <a:ea typeface="微软雅黑" panose="020B0503020204020204" pitchFamily="34" charset="-122"/>
              </a:rPr>
              <a:t>：</a:t>
            </a:r>
            <a:endParaRPr lang="zh-CN" sz="2000" dirty="0" smtClean="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stretch>
            <a:fillRect/>
          </a:stretch>
        </p:blipFill>
        <p:spPr>
          <a:xfrm>
            <a:off x="1454417" y="2381469"/>
            <a:ext cx="8484235" cy="1460500"/>
          </a:xfrm>
          <a:prstGeom prst="rect">
            <a:avLst/>
          </a:prstGeom>
        </p:spPr>
      </p:pic>
      <p:sp>
        <p:nvSpPr>
          <p:cNvPr id="20" name="圆角矩形 19"/>
          <p:cNvSpPr/>
          <p:nvPr/>
        </p:nvSpPr>
        <p:spPr>
          <a:xfrm>
            <a:off x="3186697" y="2364324"/>
            <a:ext cx="63119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8264792" y="2364324"/>
            <a:ext cx="84201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968682" y="3919641"/>
            <a:ext cx="5287645" cy="1219565"/>
          </a:xfrm>
          <a:prstGeom prst="rect">
            <a:avLst/>
          </a:prstGeom>
          <a:noFill/>
        </p:spPr>
        <p:txBody>
          <a:bodyPr wrap="square" rtlCol="0" anchor="t">
            <a:spAutoFit/>
          </a:bodyPr>
          <a:lstStyle/>
          <a:p>
            <a:pPr marL="342900" indent="-342900">
              <a:lnSpc>
                <a:spcPct val="125000"/>
              </a:lnSpc>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sym typeface="+mn-ea"/>
              </a:rPr>
              <a:t>语义编码：</a:t>
            </a:r>
            <a:r>
              <a:rPr lang="en-US" altLang="zh-CN" sz="2000" dirty="0">
                <a:latin typeface="微软雅黑" panose="020B0503020204020204" pitchFamily="34" charset="-122"/>
                <a:ea typeface="微软雅黑" panose="020B0503020204020204" pitchFamily="34" charset="-122"/>
                <a:sym typeface="+mn-ea"/>
              </a:rPr>
              <a:t>one-hot</a:t>
            </a:r>
            <a:r>
              <a:rPr lang="zh-CN" altLang="en-US" sz="2000" dirty="0">
                <a:latin typeface="微软雅黑" panose="020B0503020204020204" pitchFamily="34" charset="-122"/>
                <a:ea typeface="微软雅黑" panose="020B0503020204020204" pitchFamily="34" charset="-122"/>
                <a:sym typeface="+mn-ea"/>
              </a:rPr>
              <a:t>编码无法体现数据间的</a:t>
            </a:r>
            <a:r>
              <a:rPr lang="zh-CN" altLang="en-US" sz="2000" b="1" dirty="0">
                <a:latin typeface="微软雅黑" panose="020B0503020204020204" pitchFamily="34" charset="-122"/>
                <a:ea typeface="微软雅黑" panose="020B0503020204020204" pitchFamily="34" charset="-122"/>
                <a:sym typeface="+mn-ea"/>
              </a:rPr>
              <a:t>语义关系</a:t>
            </a:r>
            <a:r>
              <a:rPr lang="zh-CN" altLang="en-US" sz="2000"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对于一些有关联的文本信息来说，无法真正体现出数据关联。</a:t>
            </a:r>
            <a:endParaRPr lang="zh-CN" altLang="en-US" dirty="0"/>
          </a:p>
        </p:txBody>
      </p:sp>
      <p:sp>
        <p:nvSpPr>
          <p:cNvPr id="23" name="文本框 22"/>
          <p:cNvSpPr txBox="1"/>
          <p:nvPr/>
        </p:nvSpPr>
        <p:spPr>
          <a:xfrm>
            <a:off x="968024" y="4591041"/>
            <a:ext cx="4851400" cy="1754326"/>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图中的Elevator和Renovation都是定类型数据。除去缺失值，Elevator分类有电梯和无电梯两种，因此可用</a:t>
            </a:r>
            <a:r>
              <a:rPr lang="en-US" altLang="zh-CN" dirty="0">
                <a:latin typeface="微软雅黑" panose="020B0503020204020204" pitchFamily="34" charset="-122"/>
                <a:ea typeface="微软雅黑" panose="020B0503020204020204" pitchFamily="34" charset="-122"/>
                <a:sym typeface="+mn-ea"/>
              </a:rPr>
              <a:t>01</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表示</a:t>
            </a:r>
            <a:r>
              <a:rPr lang="zh-CN"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endParaRPr lang="zh-CN" dirty="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Renovation分为有精装，简装，毛坯和其它四种，可用</a:t>
            </a:r>
            <a:r>
              <a:rPr lang="en-US" altLang="zh-CN" dirty="0">
                <a:latin typeface="微软雅黑" panose="020B0503020204020204" pitchFamily="34" charset="-122"/>
                <a:ea typeface="微软雅黑" panose="020B0503020204020204" pitchFamily="34" charset="-122"/>
                <a:sym typeface="+mn-ea"/>
              </a:rPr>
              <a:t>0001/0010/0100/1000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endParaRPr lang="zh-CN" altLang="en-US" dirty="0"/>
          </a:p>
        </p:txBody>
      </p:sp>
      <p:sp>
        <p:nvSpPr>
          <p:cNvPr id="24" name="文本框 23"/>
          <p:cNvSpPr txBox="1"/>
          <p:nvPr/>
        </p:nvSpPr>
        <p:spPr>
          <a:xfrm>
            <a:off x="6353175" y="5216878"/>
            <a:ext cx="5060950" cy="1477328"/>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对于这一类信息通常采用词嵌入（word embedding）的方式是比较好的</a:t>
            </a:r>
            <a:r>
              <a:rPr lang="zh-CN" dirty="0" smtClean="0">
                <a:latin typeface="微软雅黑" panose="020B0503020204020204" pitchFamily="34" charset="-122"/>
                <a:ea typeface="微软雅黑" panose="020B0503020204020204" pitchFamily="34" charset="-122"/>
                <a:sym typeface="+mn-ea"/>
              </a:rPr>
              <a:t>选择。</a:t>
            </a:r>
            <a:endParaRPr lang="en-US" altLang="zh-CN" dirty="0" smtClean="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endParaRPr lang="en-US" altLang="zh-CN" dirty="0" smtClean="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r>
              <a:rPr lang="zh-CN" dirty="0" smtClean="0">
                <a:latin typeface="微软雅黑" panose="020B0503020204020204" pitchFamily="34" charset="-122"/>
                <a:ea typeface="微软雅黑" panose="020B0503020204020204" pitchFamily="34" charset="-122"/>
                <a:sym typeface="+mn-ea"/>
              </a:rPr>
              <a:t>目前</a:t>
            </a:r>
            <a:r>
              <a:rPr lang="zh-CN" dirty="0">
                <a:latin typeface="微软雅黑" panose="020B0503020204020204" pitchFamily="34" charset="-122"/>
                <a:ea typeface="微软雅黑" panose="020B0503020204020204" pitchFamily="34" charset="-122"/>
                <a:sym typeface="+mn-ea"/>
              </a:rPr>
              <a:t>在这一领域比较好的方法是基于google的word2vec方法。</a:t>
            </a:r>
            <a:endParaRPr lang="zh-CN" altLang="en-US" dirty="0"/>
          </a:p>
        </p:txBody>
      </p:sp>
      <p:pic>
        <p:nvPicPr>
          <p:cNvPr id="6" name="图片 5"/>
          <p:cNvPicPr>
            <a:picLocks noChangeAspect="1"/>
          </p:cNvPicPr>
          <p:nvPr/>
        </p:nvPicPr>
        <p:blipFill>
          <a:blip r:embed="rId4"/>
          <a:stretch>
            <a:fillRect/>
          </a:stretch>
        </p:blipFill>
        <p:spPr>
          <a:xfrm>
            <a:off x="987106" y="3829365"/>
            <a:ext cx="4709428" cy="3011357"/>
          </a:xfrm>
          <a:prstGeom prst="rect">
            <a:avLst/>
          </a:prstGeom>
        </p:spPr>
      </p:pic>
      <p:pic>
        <p:nvPicPr>
          <p:cNvPr id="8" name="图片 7"/>
          <p:cNvPicPr>
            <a:picLocks noChangeAspect="1"/>
          </p:cNvPicPr>
          <p:nvPr/>
        </p:nvPicPr>
        <p:blipFill>
          <a:blip r:embed="rId5"/>
          <a:stretch>
            <a:fillRect/>
          </a:stretch>
        </p:blipFill>
        <p:spPr>
          <a:xfrm>
            <a:off x="1822436" y="6308079"/>
            <a:ext cx="4380076" cy="549921"/>
          </a:xfrm>
          <a:prstGeom prst="rect">
            <a:avLst/>
          </a:prstGeom>
        </p:spPr>
      </p:pic>
    </p:spTree>
    <p:extLst>
      <p:ext uri="{BB962C8B-B14F-4D97-AF65-F5344CB8AC3E}">
        <p14:creationId xmlns:p14="http://schemas.microsoft.com/office/powerpoint/2010/main" val="1855154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8977" y="1307100"/>
            <a:ext cx="10704065" cy="1547027"/>
          </a:xfrm>
          <a:prstGeom prst="rect">
            <a:avLst/>
          </a:prstGeom>
        </p:spPr>
        <p:txBody>
          <a:bodyPr wrap="square">
            <a:spAutoFit/>
          </a:bodyPr>
          <a:lstStyle/>
          <a:p>
            <a:pPr indent="457200" fontAlgn="auto">
              <a:lnSpc>
                <a:spcPct val="125000"/>
              </a:lnSpc>
            </a:pPr>
            <a:r>
              <a:rPr sz="2600" dirty="0">
                <a:latin typeface="微软雅黑" panose="020B0503020204020204" pitchFamily="34" charset="-122"/>
                <a:ea typeface="微软雅黑" panose="020B0503020204020204" pitchFamily="34" charset="-122"/>
              </a:rPr>
              <a:t>不同属性具有不同量级时</a:t>
            </a:r>
            <a:r>
              <a:rPr lang="zh-CN" sz="2600" dirty="0">
                <a:latin typeface="微软雅黑" panose="020B0503020204020204" pitchFamily="34" charset="-122"/>
                <a:ea typeface="微软雅黑" panose="020B0503020204020204" pitchFamily="34" charset="-122"/>
              </a:rPr>
              <a:t>会导致</a:t>
            </a:r>
            <a:r>
              <a:rPr sz="2600" dirty="0">
                <a:latin typeface="微软雅黑" panose="020B0503020204020204" pitchFamily="34" charset="-122"/>
                <a:ea typeface="微软雅黑" panose="020B0503020204020204" pitchFamily="34" charset="-122"/>
              </a:rPr>
              <a:t>：①数量级的差异将导致量级较大的属性占据主导地位；②数量级的差异将导致迭代收敛速度减慢；③依赖于样本距离的算法对于数据的数量级非常敏感。</a:t>
            </a:r>
          </a:p>
        </p:txBody>
      </p:sp>
      <p:sp>
        <p:nvSpPr>
          <p:cNvPr id="7" name="矩形 6"/>
          <p:cNvSpPr/>
          <p:nvPr/>
        </p:nvSpPr>
        <p:spPr>
          <a:xfrm>
            <a:off x="1467441" y="400051"/>
            <a:ext cx="3183049"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规范化</a:t>
            </a:r>
          </a:p>
        </p:txBody>
      </p:sp>
      <p:sp>
        <p:nvSpPr>
          <p:cNvPr id="17" name="文本框 16"/>
          <p:cNvSpPr txBox="1"/>
          <p:nvPr/>
        </p:nvSpPr>
        <p:spPr>
          <a:xfrm>
            <a:off x="958508" y="2854127"/>
            <a:ext cx="4783455" cy="1568450"/>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标准化</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通过减去均值然后除以方差（或标准差），</a:t>
            </a:r>
            <a:r>
              <a:rPr sz="2400" dirty="0" err="1">
                <a:latin typeface="微软雅黑" panose="020B0503020204020204" pitchFamily="34" charset="-122"/>
                <a:ea typeface="微软雅黑" panose="020B0503020204020204" pitchFamily="34" charset="-122"/>
                <a:sym typeface="+mn-ea"/>
              </a:rPr>
              <a:t>将数据按比例缩放，使之落入一个小的特定区间</a:t>
            </a:r>
            <a:r>
              <a:rPr lang="zh-CN" sz="2400" dirty="0">
                <a:latin typeface="微软雅黑" panose="020B0503020204020204" pitchFamily="34" charset="-122"/>
                <a:ea typeface="微软雅黑" panose="020B0503020204020204" pitchFamily="34" charset="-122"/>
                <a:sym typeface="+mn-ea"/>
              </a:rPr>
              <a:t>。</a:t>
            </a:r>
          </a:p>
        </p:txBody>
      </p:sp>
      <p:sp>
        <p:nvSpPr>
          <p:cNvPr id="9" name="文本框 8"/>
          <p:cNvSpPr txBox="1"/>
          <p:nvPr/>
        </p:nvSpPr>
        <p:spPr>
          <a:xfrm>
            <a:off x="6060733" y="2888417"/>
            <a:ext cx="4941570" cy="1198880"/>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区间缩放</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sym typeface="+mn-ea"/>
              </a:rPr>
              <a:t>将属性缩放到一个指定的最大和最小值（通常是1-0）之间</a:t>
            </a:r>
            <a:r>
              <a:rPr lang="zh-CN" sz="2400" dirty="0">
                <a:latin typeface="微软雅黑" panose="020B0503020204020204" pitchFamily="34" charset="-122"/>
                <a:ea typeface="微软雅黑" panose="020B0503020204020204" pitchFamily="34" charset="-122"/>
                <a:sym typeface="+mn-ea"/>
              </a:rPr>
              <a:t>。</a:t>
            </a:r>
          </a:p>
        </p:txBody>
      </p:sp>
      <p:sp>
        <p:nvSpPr>
          <p:cNvPr id="6" name="文本框 5"/>
          <p:cNvSpPr txBox="1"/>
          <p:nvPr/>
        </p:nvSpPr>
        <p:spPr>
          <a:xfrm>
            <a:off x="6720498" y="4035862"/>
            <a:ext cx="3702050" cy="521970"/>
          </a:xfrm>
          <a:prstGeom prst="rect">
            <a:avLst/>
          </a:prstGeom>
          <a:noFill/>
        </p:spPr>
        <p:txBody>
          <a:bodyPr wrap="square" rtlCol="0" anchor="t">
            <a:spAutoFit/>
          </a:bodyPr>
          <a:lstStyle/>
          <a:p>
            <a:r>
              <a:rPr lang="zh-CN" altLang="en-US" sz="2800" dirty="0"/>
              <a:t>x = (x-min)/(max-min)</a:t>
            </a:r>
          </a:p>
        </p:txBody>
      </p:sp>
      <p:sp>
        <p:nvSpPr>
          <p:cNvPr id="11" name="文本框 10"/>
          <p:cNvSpPr txBox="1"/>
          <p:nvPr/>
        </p:nvSpPr>
        <p:spPr>
          <a:xfrm>
            <a:off x="1667803" y="4422577"/>
            <a:ext cx="2540000" cy="521970"/>
          </a:xfrm>
          <a:prstGeom prst="rect">
            <a:avLst/>
          </a:prstGeom>
          <a:noFill/>
        </p:spPr>
        <p:txBody>
          <a:bodyPr wrap="square" rtlCol="0" anchor="t">
            <a:spAutoFit/>
          </a:bodyPr>
          <a:lstStyle/>
          <a:p>
            <a:r>
              <a:rPr lang="zh-CN" altLang="en-US" sz="2800"/>
              <a:t>x =(x - 𝜇  ) / 𝜎</a:t>
            </a:r>
          </a:p>
        </p:txBody>
      </p:sp>
      <p:sp>
        <p:nvSpPr>
          <p:cNvPr id="12" name="文本框 11"/>
          <p:cNvSpPr txBox="1"/>
          <p:nvPr/>
        </p:nvSpPr>
        <p:spPr>
          <a:xfrm>
            <a:off x="976923" y="4944547"/>
            <a:ext cx="4765040" cy="829945"/>
          </a:xfrm>
          <a:prstGeom prst="rect">
            <a:avLst/>
          </a:prstGeom>
          <a:noFill/>
        </p:spPr>
        <p:txBody>
          <a:bodyPr wrap="square" rtlCol="0" anchor="t">
            <a:spAutoFit/>
          </a:bodyPr>
          <a:lstStyle/>
          <a:p>
            <a:r>
              <a:rPr sz="2400">
                <a:latin typeface="微软雅黑" panose="020B0503020204020204" pitchFamily="34" charset="-122"/>
                <a:ea typeface="微软雅黑" panose="020B0503020204020204" pitchFamily="34" charset="-122"/>
              </a:rPr>
              <a:t>适用于：如果数据的分布本身就服从正态分布，就可以用这个方法。</a:t>
            </a:r>
          </a:p>
        </p:txBody>
      </p:sp>
      <p:sp>
        <p:nvSpPr>
          <p:cNvPr id="13" name="文本框 12"/>
          <p:cNvSpPr txBox="1"/>
          <p:nvPr/>
        </p:nvSpPr>
        <p:spPr>
          <a:xfrm>
            <a:off x="6060733" y="4557832"/>
            <a:ext cx="4941570" cy="829945"/>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归一化</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sym typeface="+mn-ea"/>
              </a:rPr>
              <a:t>将</a:t>
            </a:r>
            <a:r>
              <a:rPr lang="zh-CN" sz="2400" dirty="0">
                <a:latin typeface="微软雅黑" panose="020B0503020204020204" pitchFamily="34" charset="-122"/>
                <a:ea typeface="微软雅黑" panose="020B0503020204020204" pitchFamily="34" charset="-122"/>
                <a:sym typeface="+mn-ea"/>
              </a:rPr>
              <a:t>某一属性特征的模长转化成</a:t>
            </a:r>
            <a:r>
              <a:rPr lang="en-US" altLang="zh-CN" sz="2400" dirty="0">
                <a:latin typeface="微软雅黑" panose="020B0503020204020204" pitchFamily="34" charset="-122"/>
                <a:ea typeface="微软雅黑" panose="020B0503020204020204" pitchFamily="34" charset="-122"/>
                <a:sym typeface="+mn-ea"/>
              </a:rPr>
              <a:t>1</a:t>
            </a:r>
            <a:r>
              <a:rPr lang="zh-CN" sz="2400" dirty="0">
                <a:latin typeface="微软雅黑" panose="020B0503020204020204" pitchFamily="34" charset="-122"/>
                <a:ea typeface="微软雅黑" panose="020B0503020204020204" pitchFamily="34" charset="-122"/>
                <a:sym typeface="+mn-ea"/>
              </a:rPr>
              <a:t>。</a:t>
            </a:r>
          </a:p>
        </p:txBody>
      </p:sp>
      <p:pic>
        <p:nvPicPr>
          <p:cNvPr id="14" name="图片 13"/>
          <p:cNvPicPr>
            <a:picLocks noChangeAspect="1"/>
          </p:cNvPicPr>
          <p:nvPr/>
        </p:nvPicPr>
        <p:blipFill>
          <a:blip r:embed="rId2"/>
          <a:stretch>
            <a:fillRect/>
          </a:stretch>
        </p:blipFill>
        <p:spPr>
          <a:xfrm>
            <a:off x="6973863" y="5302052"/>
            <a:ext cx="1826895" cy="9785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9" grpId="0"/>
      <p:bldP spid="6" grpId="0"/>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6" y="400051"/>
            <a:ext cx="356883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机器学习准备</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59219" y="1277959"/>
            <a:ext cx="10377376" cy="645160"/>
          </a:xfrm>
          <a:prstGeom prst="rect">
            <a:avLst/>
          </a:prstGeom>
        </p:spPr>
        <p:txBody>
          <a:bodyPr wrap="square">
            <a:spAutoFit/>
          </a:bodyPr>
          <a:lstStyle/>
          <a:p>
            <a:pPr indent="457200">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问题：</a:t>
            </a:r>
            <a:r>
              <a:rPr lang="zh-CN" altLang="en-US" sz="2400" dirty="0">
                <a:solidFill>
                  <a:schemeClr val="tx1"/>
                </a:solidFill>
                <a:latin typeface="微软雅黑" panose="020B0503020204020204" pitchFamily="34" charset="-122"/>
                <a:ea typeface="微软雅黑" panose="020B0503020204020204" pitchFamily="34" charset="-122"/>
              </a:rPr>
              <a:t>如何</a:t>
            </a:r>
            <a:r>
              <a:rPr lang="zh-CN" altLang="en-US" sz="2400" dirty="0">
                <a:latin typeface="微软雅黑" panose="020B0503020204020204" pitchFamily="34" charset="-122"/>
                <a:ea typeface="微软雅黑" panose="020B0503020204020204" pitchFamily="34" charset="-122"/>
              </a:rPr>
              <a:t>根据鸢尾花的花萼和花瓣大小将其分为三种不同的品种？</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2105660" y="3810000"/>
            <a:ext cx="1300480" cy="506730"/>
          </a:xfrm>
          <a:prstGeom prst="rect">
            <a:avLst/>
          </a:prstGeom>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山鸢尾</a:t>
            </a:r>
          </a:p>
        </p:txBody>
      </p:sp>
      <p:sp>
        <p:nvSpPr>
          <p:cNvPr id="6" name="文本框 5"/>
          <p:cNvSpPr txBox="1"/>
          <p:nvPr/>
        </p:nvSpPr>
        <p:spPr>
          <a:xfrm>
            <a:off x="4648835" y="3820160"/>
            <a:ext cx="1300480" cy="506730"/>
          </a:xfrm>
          <a:prstGeom prst="rect">
            <a:avLst/>
          </a:prstGeom>
          <a:noFill/>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变色鸢尾</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7447915" y="3832225"/>
            <a:ext cx="1558290" cy="506730"/>
          </a:xfrm>
          <a:prstGeom prst="rect">
            <a:avLst/>
          </a:prstGeom>
          <a:noFill/>
        </p:spPr>
        <p:txBody>
          <a:bodyPr wrap="non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维吉尼亚鸢尾</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893570" y="1969135"/>
            <a:ext cx="1512570" cy="1987550"/>
          </a:xfrm>
          <a:prstGeom prst="rect">
            <a:avLst/>
          </a:prstGeom>
        </p:spPr>
      </p:pic>
      <p:pic>
        <p:nvPicPr>
          <p:cNvPr id="11" name="图片 10"/>
          <p:cNvPicPr>
            <a:picLocks noChangeAspect="1"/>
          </p:cNvPicPr>
          <p:nvPr/>
        </p:nvPicPr>
        <p:blipFill>
          <a:blip r:embed="rId3"/>
          <a:stretch>
            <a:fillRect/>
          </a:stretch>
        </p:blipFill>
        <p:spPr>
          <a:xfrm>
            <a:off x="3819525" y="1941830"/>
            <a:ext cx="2699385" cy="2037080"/>
          </a:xfrm>
          <a:prstGeom prst="rect">
            <a:avLst/>
          </a:prstGeom>
        </p:spPr>
      </p:pic>
      <p:pic>
        <p:nvPicPr>
          <p:cNvPr id="12" name="图片 11"/>
          <p:cNvPicPr>
            <a:picLocks noChangeAspect="1"/>
          </p:cNvPicPr>
          <p:nvPr/>
        </p:nvPicPr>
        <p:blipFill>
          <a:blip r:embed="rId4"/>
          <a:stretch>
            <a:fillRect/>
          </a:stretch>
        </p:blipFill>
        <p:spPr>
          <a:xfrm>
            <a:off x="6901180" y="1969135"/>
            <a:ext cx="2441575" cy="1997075"/>
          </a:xfrm>
          <a:prstGeom prst="rect">
            <a:avLst/>
          </a:prstGeom>
        </p:spPr>
      </p:pic>
      <p:graphicFrame>
        <p:nvGraphicFramePr>
          <p:cNvPr id="13" name="表格 12"/>
          <p:cNvGraphicFramePr/>
          <p:nvPr>
            <p:extLst>
              <p:ext uri="{D42A27DB-BD31-4B8C-83A1-F6EECF244321}">
                <p14:modId xmlns:p14="http://schemas.microsoft.com/office/powerpoint/2010/main" val="362495363"/>
              </p:ext>
            </p:extLst>
          </p:nvPr>
        </p:nvGraphicFramePr>
        <p:xfrm>
          <a:off x="1217295" y="4506595"/>
          <a:ext cx="5128260" cy="1524000"/>
        </p:xfrm>
        <a:graphic>
          <a:graphicData uri="http://schemas.openxmlformats.org/drawingml/2006/table">
            <a:tbl>
              <a:tblPr firstRow="1" bandRow="1">
                <a:tableStyleId>{5C22544A-7EE6-4342-B048-85BDC9FD1C3A}</a:tableStyleId>
              </a:tblPr>
              <a:tblGrid>
                <a:gridCol w="1281430"/>
                <a:gridCol w="1283335"/>
                <a:gridCol w="1281430"/>
                <a:gridCol w="1282065"/>
              </a:tblGrid>
              <a:tr h="381000">
                <a:tc>
                  <a:txBody>
                    <a:bodyPr/>
                    <a:lstStyle/>
                    <a:p>
                      <a:pPr>
                        <a:buNone/>
                      </a:pPr>
                      <a:r>
                        <a:rPr lang="zh-CN" altLang="en-US" dirty="0">
                          <a:latin typeface="微软雅黑" panose="020B0503020204020204" pitchFamily="34" charset="-122"/>
                          <a:ea typeface="微软雅黑" panose="020B0503020204020204" pitchFamily="34" charset="-122"/>
                        </a:rPr>
                        <a:t>花萼长度</a:t>
                      </a:r>
                    </a:p>
                  </a:txBody>
                  <a:tcPr/>
                </a:tc>
                <a:tc>
                  <a:txBody>
                    <a:bodyPr/>
                    <a:lstStyle/>
                    <a:p>
                      <a:pPr>
                        <a:buNone/>
                      </a:pPr>
                      <a:r>
                        <a:rPr lang="zh-CN" altLang="en-US">
                          <a:latin typeface="微软雅黑" panose="020B0503020204020204" pitchFamily="34" charset="-122"/>
                          <a:ea typeface="微软雅黑" panose="020B0503020204020204" pitchFamily="34" charset="-122"/>
                        </a:rPr>
                        <a:t>花萼宽度</a:t>
                      </a:r>
                    </a:p>
                  </a:txBody>
                  <a:tcPr/>
                </a:tc>
                <a:tc>
                  <a:txBody>
                    <a:bodyPr/>
                    <a:lstStyle/>
                    <a:p>
                      <a:pPr>
                        <a:buNone/>
                      </a:pPr>
                      <a:r>
                        <a:rPr lang="zh-CN" altLang="en-US" dirty="0">
                          <a:latin typeface="微软雅黑" panose="020B0503020204020204" pitchFamily="34" charset="-122"/>
                          <a:ea typeface="微软雅黑" panose="020B0503020204020204" pitchFamily="34" charset="-122"/>
                        </a:rPr>
                        <a:t>花瓣长度</a:t>
                      </a:r>
                    </a:p>
                  </a:txBody>
                  <a:tcPr/>
                </a:tc>
                <a:tc>
                  <a:txBody>
                    <a:bodyPr/>
                    <a:lstStyle/>
                    <a:p>
                      <a:pPr>
                        <a:buNone/>
                      </a:pPr>
                      <a:r>
                        <a:rPr lang="zh-CN" altLang="en-US" dirty="0">
                          <a:latin typeface="微软雅黑" panose="020B0503020204020204" pitchFamily="34" charset="-122"/>
                          <a:ea typeface="微软雅黑" panose="020B0503020204020204" pitchFamily="34" charset="-122"/>
                        </a:rPr>
                        <a:t>花瓣宽度</a:t>
                      </a:r>
                    </a:p>
                  </a:txBody>
                  <a:tcPr/>
                </a:tc>
              </a:tr>
              <a:tr h="381000">
                <a:tc>
                  <a:txBody>
                    <a:bodyPr/>
                    <a:lstStyle/>
                    <a:p>
                      <a:pPr>
                        <a:buNone/>
                      </a:pPr>
                      <a:r>
                        <a:rPr lang="en-US" altLang="zh-CN" dirty="0">
                          <a:latin typeface="微软雅黑" panose="020B0503020204020204" pitchFamily="34" charset="-122"/>
                          <a:ea typeface="微软雅黑" panose="020B0503020204020204" pitchFamily="34" charset="-122"/>
                        </a:rPr>
                        <a:t>5.1</a:t>
                      </a:r>
                    </a:p>
                  </a:txBody>
                  <a:tcPr/>
                </a:tc>
                <a:tc>
                  <a:txBody>
                    <a:bodyPr/>
                    <a:lstStyle/>
                    <a:p>
                      <a:pPr>
                        <a:buNone/>
                      </a:pPr>
                      <a:r>
                        <a:rPr lang="en-US" altLang="zh-CN">
                          <a:latin typeface="微软雅黑" panose="020B0503020204020204" pitchFamily="34" charset="-122"/>
                          <a:ea typeface="微软雅黑" panose="020B0503020204020204" pitchFamily="34" charset="-122"/>
                        </a:rPr>
                        <a:t>3.3</a:t>
                      </a:r>
                    </a:p>
                  </a:txBody>
                  <a:tcPr/>
                </a:tc>
                <a:tc>
                  <a:txBody>
                    <a:bodyPr/>
                    <a:lstStyle/>
                    <a:p>
                      <a:pPr>
                        <a:buNone/>
                      </a:pPr>
                      <a:r>
                        <a:rPr lang="en-US" altLang="zh-CN">
                          <a:latin typeface="微软雅黑" panose="020B0503020204020204" pitchFamily="34" charset="-122"/>
                          <a:ea typeface="微软雅黑" panose="020B0503020204020204" pitchFamily="34" charset="-122"/>
                        </a:rPr>
                        <a:t>1.7</a:t>
                      </a:r>
                    </a:p>
                  </a:txBody>
                  <a:tcPr/>
                </a:tc>
                <a:tc>
                  <a:txBody>
                    <a:bodyPr/>
                    <a:lstStyle/>
                    <a:p>
                      <a:pPr>
                        <a:buNone/>
                      </a:pPr>
                      <a:r>
                        <a:rPr lang="en-US" altLang="zh-CN">
                          <a:latin typeface="微软雅黑" panose="020B0503020204020204" pitchFamily="34" charset="-122"/>
                          <a:ea typeface="微软雅黑" panose="020B0503020204020204" pitchFamily="34" charset="-122"/>
                        </a:rPr>
                        <a:t>0.5</a:t>
                      </a:r>
                    </a:p>
                  </a:txBody>
                  <a:tcPr/>
                </a:tc>
              </a:tr>
              <a:tr h="381000">
                <a:tc>
                  <a:txBody>
                    <a:bodyPr/>
                    <a:lstStyle/>
                    <a:p>
                      <a:pPr>
                        <a:buNone/>
                      </a:pPr>
                      <a:r>
                        <a:rPr lang="en-US" altLang="zh-CN">
                          <a:latin typeface="微软雅黑" panose="020B0503020204020204" pitchFamily="34" charset="-122"/>
                          <a:ea typeface="微软雅黑" panose="020B0503020204020204" pitchFamily="34" charset="-122"/>
                        </a:rPr>
                        <a:t>5.0</a:t>
                      </a:r>
                    </a:p>
                  </a:txBody>
                  <a:tcPr/>
                </a:tc>
                <a:tc>
                  <a:txBody>
                    <a:bodyPr/>
                    <a:lstStyle/>
                    <a:p>
                      <a:pPr>
                        <a:buNone/>
                      </a:pPr>
                      <a:r>
                        <a:rPr lang="en-US" altLang="zh-CN">
                          <a:latin typeface="微软雅黑" panose="020B0503020204020204" pitchFamily="34" charset="-122"/>
                          <a:ea typeface="微软雅黑" panose="020B0503020204020204" pitchFamily="34" charset="-122"/>
                        </a:rPr>
                        <a:t>2.3</a:t>
                      </a:r>
                    </a:p>
                  </a:txBody>
                  <a:tcPr/>
                </a:tc>
                <a:tc>
                  <a:txBody>
                    <a:bodyPr/>
                    <a:lstStyle/>
                    <a:p>
                      <a:pPr>
                        <a:buNone/>
                      </a:pPr>
                      <a:r>
                        <a:rPr lang="en-US" altLang="zh-CN">
                          <a:latin typeface="微软雅黑" panose="020B0503020204020204" pitchFamily="34" charset="-122"/>
                          <a:ea typeface="微软雅黑" panose="020B0503020204020204" pitchFamily="34" charset="-122"/>
                        </a:rPr>
                        <a:t>3.3</a:t>
                      </a:r>
                    </a:p>
                  </a:txBody>
                  <a:tcPr/>
                </a:tc>
                <a:tc>
                  <a:txBody>
                    <a:bodyPr/>
                    <a:lstStyle/>
                    <a:p>
                      <a:pPr>
                        <a:buNone/>
                      </a:pPr>
                      <a:r>
                        <a:rPr lang="en-US" altLang="zh-CN">
                          <a:latin typeface="微软雅黑" panose="020B0503020204020204" pitchFamily="34" charset="-122"/>
                          <a:ea typeface="微软雅黑" panose="020B0503020204020204" pitchFamily="34" charset="-122"/>
                        </a:rPr>
                        <a:t>1.0</a:t>
                      </a:r>
                    </a:p>
                  </a:txBody>
                  <a:tcPr/>
                </a:tc>
              </a:tr>
              <a:tr h="381000">
                <a:tc>
                  <a:txBody>
                    <a:bodyPr/>
                    <a:lstStyle/>
                    <a:p>
                      <a:pPr>
                        <a:buNone/>
                      </a:pPr>
                      <a:r>
                        <a:rPr lang="en-US" altLang="zh-CN" dirty="0">
                          <a:latin typeface="微软雅黑" panose="020B0503020204020204" pitchFamily="34" charset="-122"/>
                          <a:ea typeface="微软雅黑" panose="020B0503020204020204" pitchFamily="34" charset="-122"/>
                        </a:rPr>
                        <a:t>6.4</a:t>
                      </a:r>
                    </a:p>
                  </a:txBody>
                  <a:tcPr/>
                </a:tc>
                <a:tc>
                  <a:txBody>
                    <a:bodyPr/>
                    <a:lstStyle/>
                    <a:p>
                      <a:pPr>
                        <a:buNone/>
                      </a:pPr>
                      <a:r>
                        <a:rPr lang="en-US" altLang="zh-CN">
                          <a:latin typeface="微软雅黑" panose="020B0503020204020204" pitchFamily="34" charset="-122"/>
                          <a:ea typeface="微软雅黑" panose="020B0503020204020204" pitchFamily="34" charset="-122"/>
                        </a:rPr>
                        <a:t>2.8</a:t>
                      </a:r>
                    </a:p>
                  </a:txBody>
                  <a:tcPr/>
                </a:tc>
                <a:tc>
                  <a:txBody>
                    <a:bodyPr/>
                    <a:lstStyle/>
                    <a:p>
                      <a:pPr>
                        <a:buNone/>
                      </a:pPr>
                      <a:r>
                        <a:rPr lang="en-US" altLang="zh-CN">
                          <a:latin typeface="微软雅黑" panose="020B0503020204020204" pitchFamily="34" charset="-122"/>
                          <a:ea typeface="微软雅黑" panose="020B0503020204020204" pitchFamily="34" charset="-122"/>
                        </a:rPr>
                        <a:t>5.6</a:t>
                      </a:r>
                    </a:p>
                  </a:txBody>
                  <a:tcPr/>
                </a:tc>
                <a:tc>
                  <a:txBody>
                    <a:bodyPr/>
                    <a:lstStyle/>
                    <a:p>
                      <a:pPr>
                        <a:buNone/>
                      </a:pPr>
                      <a:r>
                        <a:rPr lang="en-US" altLang="zh-CN" dirty="0">
                          <a:latin typeface="微软雅黑" panose="020B0503020204020204" pitchFamily="34" charset="-122"/>
                          <a:ea typeface="微软雅黑" panose="020B0503020204020204" pitchFamily="34" charset="-122"/>
                        </a:rPr>
                        <a:t>2.2</a:t>
                      </a:r>
                    </a:p>
                  </a:txBody>
                  <a:tcPr/>
                </a:tc>
              </a:tr>
            </a:tbl>
          </a:graphicData>
        </a:graphic>
      </p:graphicFrame>
      <p:graphicFrame>
        <p:nvGraphicFramePr>
          <p:cNvPr id="14" name="表格 13"/>
          <p:cNvGraphicFramePr/>
          <p:nvPr>
            <p:extLst>
              <p:ext uri="{D42A27DB-BD31-4B8C-83A1-F6EECF244321}">
                <p14:modId xmlns:p14="http://schemas.microsoft.com/office/powerpoint/2010/main" val="3071536049"/>
              </p:ext>
            </p:extLst>
          </p:nvPr>
        </p:nvGraphicFramePr>
        <p:xfrm>
          <a:off x="8082280" y="4518660"/>
          <a:ext cx="2127250" cy="1524000"/>
        </p:xfrm>
        <a:graphic>
          <a:graphicData uri="http://schemas.openxmlformats.org/drawingml/2006/table">
            <a:tbl>
              <a:tblPr firstRow="1" bandRow="1">
                <a:tableStyleId>{5C22544A-7EE6-4342-B048-85BDC9FD1C3A}</a:tableStyleId>
              </a:tblPr>
              <a:tblGrid>
                <a:gridCol w="2127250"/>
              </a:tblGrid>
              <a:tr h="381000">
                <a:tc>
                  <a:txBody>
                    <a:bodyPr/>
                    <a:lstStyle/>
                    <a:p>
                      <a:pPr>
                        <a:buNone/>
                      </a:pPr>
                      <a:r>
                        <a:rPr lang="zh-CN" altLang="en-US" dirty="0">
                          <a:latin typeface="微软雅黑" panose="020B0503020204020204" pitchFamily="34" charset="-122"/>
                          <a:ea typeface="微软雅黑" panose="020B0503020204020204" pitchFamily="34" charset="-122"/>
                        </a:rPr>
                        <a:t>品种（标签）</a:t>
                      </a:r>
                    </a:p>
                  </a:txBody>
                  <a:tcPr/>
                </a:tc>
              </a:tr>
              <a:tr h="381000">
                <a:tc>
                  <a:txBody>
                    <a:bodyPr/>
                    <a:lstStyle/>
                    <a:p>
                      <a:pPr>
                        <a:buNone/>
                      </a:pP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（山鸢尾）</a:t>
                      </a:r>
                    </a:p>
                  </a:txBody>
                  <a:tcPr/>
                </a:tc>
              </a:tr>
              <a:tr h="381000">
                <a:tc>
                  <a:txBody>
                    <a:bodyPr/>
                    <a:lstStyle/>
                    <a:p>
                      <a:pPr>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（变色鸢尾）</a:t>
                      </a:r>
                    </a:p>
                  </a:txBody>
                  <a:tcPr/>
                </a:tc>
              </a:tr>
              <a:tr h="381000">
                <a:tc>
                  <a:txBody>
                    <a:bodyPr/>
                    <a:lstStyle/>
                    <a:p>
                      <a:pPr>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（维吉尼亚鸢尾）</a:t>
                      </a:r>
                    </a:p>
                  </a:txBody>
                  <a:tcPr/>
                </a:tc>
              </a:tr>
            </a:tbl>
          </a:graphicData>
        </a:graphic>
      </p:graphicFrame>
      <p:sp>
        <p:nvSpPr>
          <p:cNvPr id="15" name="右箭头 14"/>
          <p:cNvSpPr/>
          <p:nvPr/>
        </p:nvSpPr>
        <p:spPr>
          <a:xfrm>
            <a:off x="6753860" y="5055235"/>
            <a:ext cx="584835" cy="3733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708025" y="4807585"/>
            <a:ext cx="473075" cy="922020"/>
          </a:xfrm>
          <a:prstGeom prst="rect">
            <a:avLst/>
          </a:prstGeom>
        </p:spPr>
        <p:txBody>
          <a:bodyPr wrap="square" rtlCol="0" anchor="t">
            <a:spAutoFit/>
          </a:bodyPr>
          <a:lstStyle/>
          <a:p>
            <a:pPr lvl="0" indent="0" algn="l" fontAlgn="auto">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mn-ea"/>
              </a:rPr>
              <a:t>特征</a:t>
            </a:r>
          </a:p>
        </p:txBody>
      </p:sp>
      <p:sp>
        <p:nvSpPr>
          <p:cNvPr id="17" name="矩形 16"/>
          <p:cNvSpPr/>
          <p:nvPr/>
        </p:nvSpPr>
        <p:spPr>
          <a:xfrm>
            <a:off x="7600315" y="4752975"/>
            <a:ext cx="473075" cy="922020"/>
          </a:xfrm>
          <a:prstGeom prst="rect">
            <a:avLst/>
          </a:prstGeom>
        </p:spPr>
        <p:txBody>
          <a:bodyPr wrap="square" rtlCol="0" anchor="t">
            <a:spAutoFit/>
          </a:bodyPr>
          <a:lstStyle/>
          <a:p>
            <a:pPr lvl="0" indent="0" algn="l" fontAlgn="auto">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mn-ea"/>
              </a:rPr>
              <a:t>结果</a:t>
            </a:r>
          </a:p>
        </p:txBody>
      </p:sp>
      <p:sp>
        <p:nvSpPr>
          <p:cNvPr id="18" name="矩形 17"/>
          <p:cNvSpPr/>
          <p:nvPr/>
        </p:nvSpPr>
        <p:spPr>
          <a:xfrm>
            <a:off x="6530340" y="4548505"/>
            <a:ext cx="929005" cy="506730"/>
          </a:xfrm>
          <a:prstGeom prst="rect">
            <a:avLst/>
          </a:prstGeom>
        </p:spPr>
        <p:txBody>
          <a:bodyPr wrap="square" rtlCol="0" anchor="t">
            <a:spAutoFit/>
          </a:bodyPr>
          <a:lstStyle/>
          <a:p>
            <a:pPr lvl="0" indent="0" algn="l" fontAlgn="auto">
              <a:lnSpc>
                <a:spcPct val="150000"/>
              </a:lnSpc>
            </a:pPr>
            <a:r>
              <a:rPr lang="en-US" altLang="zh-CN" b="1" dirty="0">
                <a:solidFill>
                  <a:srgbClr val="00B050"/>
                </a:solidFill>
                <a:latin typeface="微软雅黑" panose="020B0503020204020204" pitchFamily="34" charset="-122"/>
                <a:ea typeface="微软雅黑" panose="020B0503020204020204" pitchFamily="34" charset="-122"/>
                <a:sym typeface="+mn-ea"/>
              </a:rPr>
              <a:t>model</a:t>
            </a:r>
          </a:p>
        </p:txBody>
      </p:sp>
      <p:sp>
        <p:nvSpPr>
          <p:cNvPr id="20" name="矩形 1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机器学习概论</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机器学习准备</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学科定义、发展</a:t>
            </a:r>
            <a:r>
              <a:rPr lang="zh-CN" altLang="en-US" dirty="0">
                <a:latin typeface="微软雅黑" panose="020B0503020204020204" pitchFamily="34" charset="-122"/>
                <a:ea typeface="微软雅黑" panose="020B0503020204020204" pitchFamily="34" charset="-122"/>
              </a:rPr>
              <a:t>历程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机器学习方法、应用场景与挑战</a:t>
            </a:r>
            <a:endParaRPr lang="zh-CN" altLang="en-US"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鸢尾花分类任务简介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数据预处理、特征工程</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7519855" y="3880235"/>
            <a:ext cx="4536157"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学习方法：分类、回归、聚类、其他</a:t>
            </a:r>
            <a:endParaRPr lang="en-US" altLang="zh-CN"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机器学习模型评估</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实践：鸢尾花分类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9024199"/>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smtClean="0">
                <a:solidFill>
                  <a:schemeClr val="tx1"/>
                </a:solidFill>
                <a:latin typeface="微软雅黑" panose="020B0503020204020204" pitchFamily="34" charset="-122"/>
                <a:ea typeface="微软雅黑" panose="020B0503020204020204" pitchFamily="34" charset="-122"/>
                <a:sym typeface="+mn-ea"/>
              </a:rPr>
              <a:t>机器学习方法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分类问题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回归问题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聚类问题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a:t>
            </a:r>
            <a:r>
              <a:rPr lang="zh-CN" altLang="en-US" sz="2400" dirty="0" smtClean="0">
                <a:solidFill>
                  <a:schemeClr val="tx1"/>
                </a:solidFill>
                <a:latin typeface="微软雅黑" panose="020B0503020204020204" pitchFamily="34" charset="-122"/>
                <a:ea typeface="微软雅黑" panose="020B0503020204020204" pitchFamily="34" charset="-122"/>
                <a:sym typeface="+mn-ea"/>
              </a:rPr>
              <a:t>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2537662616"/>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0" y="400051"/>
            <a:ext cx="3865305"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机器学习方法分类</a:t>
            </a:r>
            <a:endParaRPr lang="zh-CN" altLang="en-US" sz="3600" b="1" dirty="0">
              <a:latin typeface="微软雅黑" panose="020B0503020204020204" pitchFamily="34" charset="-122"/>
              <a:ea typeface="微软雅黑" panose="020B0503020204020204" pitchFamily="34" charset="-122"/>
            </a:endParaRPr>
          </a:p>
        </p:txBody>
      </p:sp>
      <p:sp>
        <p:nvSpPr>
          <p:cNvPr id="14" name="圆角矩形 13"/>
          <p:cNvSpPr/>
          <p:nvPr/>
        </p:nvSpPr>
        <p:spPr>
          <a:xfrm>
            <a:off x="5011737" y="2068585"/>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线性回归</a:t>
            </a:r>
          </a:p>
        </p:txBody>
      </p:sp>
      <p:sp>
        <p:nvSpPr>
          <p:cNvPr id="15" name="圆角矩形 14"/>
          <p:cNvSpPr/>
          <p:nvPr/>
        </p:nvSpPr>
        <p:spPr>
          <a:xfrm>
            <a:off x="1210945" y="2837182"/>
            <a:ext cx="229488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支持向量机</a:t>
            </a:r>
          </a:p>
        </p:txBody>
      </p:sp>
      <p:sp>
        <p:nvSpPr>
          <p:cNvPr id="16" name="圆角矩形 15"/>
          <p:cNvSpPr/>
          <p:nvPr/>
        </p:nvSpPr>
        <p:spPr>
          <a:xfrm>
            <a:off x="8600440" y="2015254"/>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K-means</a:t>
            </a:r>
          </a:p>
        </p:txBody>
      </p:sp>
      <p:sp>
        <p:nvSpPr>
          <p:cNvPr id="17" name="圆角矩形 16"/>
          <p:cNvSpPr/>
          <p:nvPr/>
        </p:nvSpPr>
        <p:spPr>
          <a:xfrm>
            <a:off x="8599805" y="2533048"/>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高斯混合聚类</a:t>
            </a:r>
          </a:p>
        </p:txBody>
      </p:sp>
      <p:sp>
        <p:nvSpPr>
          <p:cNvPr id="18" name="圆角矩形 17"/>
          <p:cNvSpPr/>
          <p:nvPr/>
        </p:nvSpPr>
        <p:spPr>
          <a:xfrm>
            <a:off x="8625720" y="3050687"/>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密度聚类</a:t>
            </a:r>
          </a:p>
        </p:txBody>
      </p:sp>
      <p:sp>
        <p:nvSpPr>
          <p:cNvPr id="19" name="圆角矩形 18"/>
          <p:cNvSpPr/>
          <p:nvPr/>
        </p:nvSpPr>
        <p:spPr>
          <a:xfrm>
            <a:off x="1206499" y="3271206"/>
            <a:ext cx="229933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逻辑回归</a:t>
            </a:r>
          </a:p>
        </p:txBody>
      </p:sp>
      <p:sp>
        <p:nvSpPr>
          <p:cNvPr id="3" name="圆角矩形 2"/>
          <p:cNvSpPr/>
          <p:nvPr/>
        </p:nvSpPr>
        <p:spPr>
          <a:xfrm>
            <a:off x="1210945" y="1974850"/>
            <a:ext cx="2284094"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决策树</a:t>
            </a:r>
          </a:p>
        </p:txBody>
      </p:sp>
      <p:sp>
        <p:nvSpPr>
          <p:cNvPr id="8" name="圆角矩形 7"/>
          <p:cNvSpPr/>
          <p:nvPr/>
        </p:nvSpPr>
        <p:spPr>
          <a:xfrm>
            <a:off x="1206499" y="2406016"/>
            <a:ext cx="228853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贝叶斯</a:t>
            </a:r>
          </a:p>
        </p:txBody>
      </p:sp>
      <p:sp>
        <p:nvSpPr>
          <p:cNvPr id="9" name="圆角矩形 8"/>
          <p:cNvSpPr/>
          <p:nvPr/>
        </p:nvSpPr>
        <p:spPr>
          <a:xfrm>
            <a:off x="1204277" y="3710090"/>
            <a:ext cx="228854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集成学习</a:t>
            </a:r>
          </a:p>
        </p:txBody>
      </p:sp>
      <p:sp>
        <p:nvSpPr>
          <p:cNvPr id="21" name="圆角矩形 20"/>
          <p:cNvSpPr/>
          <p:nvPr/>
        </p:nvSpPr>
        <p:spPr>
          <a:xfrm>
            <a:off x="2871025" y="4915066"/>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隐</a:t>
            </a:r>
            <a:r>
              <a:rPr lang="zh-CN" altLang="en-US" sz="2200" dirty="0" smtClean="0">
                <a:solidFill>
                  <a:schemeClr val="tx1"/>
                </a:solidFill>
                <a:latin typeface="微软雅黑" panose="020B0503020204020204" pitchFamily="34" charset="-122"/>
                <a:ea typeface="微软雅黑" panose="020B0503020204020204" pitchFamily="34" charset="-122"/>
              </a:rPr>
              <a:t>马尔可夫模型</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7008493" y="4881499"/>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200" dirty="0">
                <a:solidFill>
                  <a:schemeClr val="tx1"/>
                </a:solidFill>
                <a:latin typeface="微软雅黑" panose="020B0503020204020204" pitchFamily="34" charset="-122"/>
                <a:ea typeface="微软雅黑" panose="020B0503020204020204" pitchFamily="34" charset="-122"/>
              </a:rPr>
              <a:t>LDA</a:t>
            </a:r>
            <a:r>
              <a:rPr lang="zh-CN" altLang="en-US" sz="2200" dirty="0">
                <a:solidFill>
                  <a:schemeClr val="tx1"/>
                </a:solidFill>
                <a:latin typeface="微软雅黑" panose="020B0503020204020204" pitchFamily="34" charset="-122"/>
                <a:ea typeface="微软雅黑" panose="020B0503020204020204" pitchFamily="34" charset="-122"/>
              </a:rPr>
              <a:t>主题模型</a:t>
            </a:r>
          </a:p>
        </p:txBody>
      </p:sp>
      <p:sp>
        <p:nvSpPr>
          <p:cNvPr id="10" name="圆角矩形 9"/>
          <p:cNvSpPr/>
          <p:nvPr/>
        </p:nvSpPr>
        <p:spPr>
          <a:xfrm>
            <a:off x="4769802" y="1637665"/>
            <a:ext cx="2493645" cy="2544570"/>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5260022"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回归问题</a:t>
            </a:r>
          </a:p>
        </p:txBody>
      </p:sp>
      <p:sp>
        <p:nvSpPr>
          <p:cNvPr id="13" name="圆角矩形 12"/>
          <p:cNvSpPr/>
          <p:nvPr/>
        </p:nvSpPr>
        <p:spPr>
          <a:xfrm>
            <a:off x="8359775" y="1665605"/>
            <a:ext cx="2741295" cy="252031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圆角矩形 29"/>
          <p:cNvSpPr/>
          <p:nvPr/>
        </p:nvSpPr>
        <p:spPr>
          <a:xfrm>
            <a:off x="932179" y="1693545"/>
            <a:ext cx="2741295" cy="249237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矩形 31"/>
          <p:cNvSpPr/>
          <p:nvPr/>
        </p:nvSpPr>
        <p:spPr>
          <a:xfrm>
            <a:off x="8957310"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聚类问题</a:t>
            </a:r>
          </a:p>
        </p:txBody>
      </p:sp>
      <p:sp>
        <p:nvSpPr>
          <p:cNvPr id="33" name="矩形 32"/>
          <p:cNvSpPr/>
          <p:nvPr/>
        </p:nvSpPr>
        <p:spPr>
          <a:xfrm>
            <a:off x="1530349"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分类问题</a:t>
            </a:r>
          </a:p>
        </p:txBody>
      </p:sp>
      <p:sp>
        <p:nvSpPr>
          <p:cNvPr id="36" name="圆角矩形 35"/>
          <p:cNvSpPr/>
          <p:nvPr/>
        </p:nvSpPr>
        <p:spPr>
          <a:xfrm>
            <a:off x="2122170" y="4689789"/>
            <a:ext cx="7983220" cy="798067"/>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矩形 36"/>
          <p:cNvSpPr/>
          <p:nvPr/>
        </p:nvSpPr>
        <p:spPr>
          <a:xfrm>
            <a:off x="5340985" y="4477696"/>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其他问题</a:t>
            </a:r>
          </a:p>
        </p:txBody>
      </p:sp>
      <p:sp>
        <p:nvSpPr>
          <p:cNvPr id="28" name="圆角矩形 27"/>
          <p:cNvSpPr/>
          <p:nvPr/>
        </p:nvSpPr>
        <p:spPr>
          <a:xfrm>
            <a:off x="5011737" y="3081614"/>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岭</a:t>
            </a:r>
            <a:r>
              <a:rPr lang="zh-CN" altLang="en-US" sz="2200" dirty="0" smtClean="0">
                <a:solidFill>
                  <a:schemeClr val="tx1"/>
                </a:solidFill>
                <a:latin typeface="微软雅黑" panose="020B0503020204020204" pitchFamily="34" charset="-122"/>
                <a:ea typeface="微软雅黑" panose="020B0503020204020204" pitchFamily="34" charset="-122"/>
              </a:rPr>
              <a:t>回归</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5011737" y="3570556"/>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2400" b="1" dirty="0">
                <a:latin typeface="微软雅黑" panose="020B0503020204020204" pitchFamily="34" charset="-122"/>
                <a:ea typeface="微软雅黑" panose="020B0503020204020204" pitchFamily="34" charset="-122"/>
              </a:rPr>
              <a:t>Lasso</a:t>
            </a:r>
            <a:r>
              <a:rPr lang="zh-CN" altLang="en-US" sz="2200" dirty="0" smtClean="0">
                <a:solidFill>
                  <a:schemeClr val="tx1"/>
                </a:solidFill>
                <a:latin typeface="微软雅黑" panose="020B0503020204020204" pitchFamily="34" charset="-122"/>
                <a:ea typeface="微软雅黑" panose="020B0503020204020204" pitchFamily="34" charset="-122"/>
              </a:rPr>
              <a:t>回归</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8625720" y="3563478"/>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层次</a:t>
            </a:r>
            <a:r>
              <a:rPr lang="zh-CN" altLang="en-US" sz="2200" dirty="0" smtClean="0">
                <a:solidFill>
                  <a:schemeClr val="tx1"/>
                </a:solidFill>
                <a:latin typeface="微软雅黑" panose="020B0503020204020204" pitchFamily="34" charset="-122"/>
                <a:ea typeface="微软雅黑" panose="020B0503020204020204" pitchFamily="34" charset="-122"/>
              </a:rPr>
              <a:t>聚类</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5011737" y="2581376"/>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smtClean="0">
                <a:solidFill>
                  <a:schemeClr val="tx1"/>
                </a:solidFill>
                <a:latin typeface="微软雅黑" panose="020B0503020204020204" pitchFamily="34" charset="-122"/>
                <a:ea typeface="微软雅黑" panose="020B0503020204020204" pitchFamily="34" charset="-122"/>
              </a:rPr>
              <a:t>广义线性回归</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smtClean="0">
                <a:solidFill>
                  <a:schemeClr val="tx1"/>
                </a:solidFill>
                <a:latin typeface="微软雅黑" panose="020B0503020204020204" pitchFamily="34" charset="-122"/>
                <a:ea typeface="微软雅黑" panose="020B0503020204020204" pitchFamily="34" charset="-122"/>
                <a:sym typeface="+mn-ea"/>
              </a:rPr>
              <a:t>机器学习方法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668169" y="2656172"/>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回归问题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聚类问题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a:t>
            </a:r>
            <a:r>
              <a:rPr lang="zh-CN" altLang="en-US" sz="2400" dirty="0" smtClean="0">
                <a:solidFill>
                  <a:schemeClr val="tx1"/>
                </a:solidFill>
                <a:latin typeface="微软雅黑" panose="020B0503020204020204" pitchFamily="34" charset="-122"/>
                <a:ea typeface="微软雅黑" panose="020B0503020204020204" pitchFamily="34" charset="-122"/>
                <a:sym typeface="+mn-ea"/>
              </a:rPr>
              <a:t>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229726132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4166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学科定义</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539479" y="400051"/>
            <a:ext cx="3412349"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3434637" y="289485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发展历程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3434636" y="382998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p>
        </p:txBody>
      </p:sp>
      <p:sp>
        <p:nvSpPr>
          <p:cNvPr id="7" name="圆角矩形 6"/>
          <p:cNvSpPr/>
          <p:nvPr/>
        </p:nvSpPr>
        <p:spPr>
          <a:xfrm>
            <a:off x="3434635" y="476511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应用场景与挑战</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分类问题</a:t>
            </a:r>
          </a:p>
        </p:txBody>
      </p:sp>
      <p:sp>
        <p:nvSpPr>
          <p:cNvPr id="3" name="矩形 2"/>
          <p:cNvSpPr/>
          <p:nvPr/>
        </p:nvSpPr>
        <p:spPr>
          <a:xfrm>
            <a:off x="677880" y="1278517"/>
            <a:ext cx="10967641" cy="975995"/>
          </a:xfrm>
          <a:prstGeom prst="rect">
            <a:avLst/>
          </a:prstGeom>
        </p:spPr>
        <p:txBody>
          <a:bodyPr wrap="square">
            <a:spAutoFit/>
          </a:bodyPr>
          <a:lstStyle/>
          <a:p>
            <a:pPr indent="457200">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分类问题</a:t>
            </a:r>
            <a:r>
              <a:rPr lang="zh-CN" altLang="en-US" sz="2200" dirty="0">
                <a:latin typeface="微软雅黑" panose="020B0503020204020204" pitchFamily="34" charset="-122"/>
                <a:ea typeface="微软雅黑" panose="020B0503020204020204" pitchFamily="34" charset="-122"/>
              </a:rPr>
              <a:t>是</a:t>
            </a:r>
            <a:r>
              <a:rPr lang="zh-CN" altLang="en-US" sz="2200" dirty="0">
                <a:solidFill>
                  <a:srgbClr val="FF0000"/>
                </a:solidFill>
                <a:latin typeface="微软雅黑" panose="020B0503020204020204" pitchFamily="34" charset="-122"/>
                <a:ea typeface="微软雅黑" panose="020B0503020204020204" pitchFamily="34" charset="-122"/>
              </a:rPr>
              <a:t>监督学习</a:t>
            </a:r>
            <a:r>
              <a:rPr lang="zh-CN" altLang="en-US" sz="2200" dirty="0">
                <a:latin typeface="微软雅黑" panose="020B0503020204020204" pitchFamily="34" charset="-122"/>
                <a:ea typeface="微软雅黑" panose="020B0503020204020204" pitchFamily="34" charset="-122"/>
              </a:rPr>
              <a:t>的一个核心问题，它从数据中学习一个分类决策函数或分类模型</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分类器（classifier）</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，对新的输入进行输出预测，输出变量取有限个离散值</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10" name="矩形 9"/>
          <p:cNvSpPr/>
          <p:nvPr/>
        </p:nvSpPr>
        <p:spPr>
          <a:xfrm>
            <a:off x="777240" y="2214880"/>
            <a:ext cx="10240645" cy="464743"/>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分类在我们日常生活中很</a:t>
            </a:r>
            <a:r>
              <a:rPr lang="zh-CN" altLang="en-US" sz="2200" b="1" dirty="0" smtClean="0">
                <a:solidFill>
                  <a:srgbClr val="0070C0"/>
                </a:solidFill>
                <a:latin typeface="微软雅黑" panose="020B0503020204020204" pitchFamily="34" charset="-122"/>
                <a:ea typeface="微软雅黑" panose="020B0503020204020204" pitchFamily="34" charset="-122"/>
              </a:rPr>
              <a:t>常见</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23875" y="2637073"/>
            <a:ext cx="4752340" cy="438774"/>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smtClean="0">
                <a:solidFill>
                  <a:schemeClr val="tx1"/>
                </a:solidFill>
                <a:latin typeface="微软雅黑" panose="020B0503020204020204" pitchFamily="34" charset="-122"/>
                <a:ea typeface="微软雅黑" panose="020B0503020204020204" pitchFamily="34" charset="-122"/>
                <a:sym typeface="+mn-ea"/>
              </a:rPr>
              <a:t>二分类问题</a:t>
            </a:r>
            <a:endParaRPr lang="en-US" altLang="zh-CN" sz="22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777240" y="5652135"/>
            <a:ext cx="10240645" cy="438774"/>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核心算法</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3875" y="6059170"/>
            <a:ext cx="5422900" cy="429895"/>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000" dirty="0">
                <a:solidFill>
                  <a:schemeClr val="tx1"/>
                </a:solidFill>
                <a:latin typeface="微软雅黑" panose="020B0503020204020204" pitchFamily="34" charset="-122"/>
                <a:ea typeface="微软雅黑" panose="020B0503020204020204" pitchFamily="34" charset="-122"/>
                <a:sym typeface="+mn-ea"/>
              </a:rPr>
              <a:t>决策树、贝叶斯、</a:t>
            </a:r>
            <a:r>
              <a:rPr lang="en-US" altLang="zh-CN" sz="2000" dirty="0">
                <a:solidFill>
                  <a:schemeClr val="tx1"/>
                </a:solidFill>
                <a:latin typeface="微软雅黑" panose="020B0503020204020204" pitchFamily="34" charset="-122"/>
                <a:ea typeface="微软雅黑" panose="020B0503020204020204" pitchFamily="34" charset="-122"/>
                <a:sym typeface="+mn-ea"/>
              </a:rPr>
              <a:t>SVM</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、逻辑回归</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166416" y="2609522"/>
            <a:ext cx="4752340" cy="464743"/>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a:latin typeface="微软雅黑" panose="020B0503020204020204" pitchFamily="34" charset="-122"/>
                <a:ea typeface="微软雅黑" panose="020B0503020204020204" pitchFamily="34" charset="-122"/>
                <a:sym typeface="+mn-ea"/>
              </a:rPr>
              <a:t>多</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分类问题</a:t>
            </a:r>
            <a:endParaRPr lang="en-US" altLang="zh-CN" sz="2200" dirty="0" smtClean="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074" t="15184" r="16667" b="19630"/>
          <a:stretch/>
        </p:blipFill>
        <p:spPr>
          <a:xfrm>
            <a:off x="1280104" y="3312710"/>
            <a:ext cx="2072696" cy="2102562"/>
          </a:xfrm>
          <a:prstGeom prst="rect">
            <a:avLst/>
          </a:prstGeom>
        </p:spPr>
      </p:pic>
      <p:sp>
        <p:nvSpPr>
          <p:cNvPr id="11" name="圆角矩形 10"/>
          <p:cNvSpPr/>
          <p:nvPr/>
        </p:nvSpPr>
        <p:spPr>
          <a:xfrm>
            <a:off x="4100945" y="3684039"/>
            <a:ext cx="1175268" cy="48952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垃圾邮件</a:t>
            </a:r>
            <a:endParaRPr lang="zh-CN" altLang="en-US" b="1" dirty="0"/>
          </a:p>
        </p:txBody>
      </p:sp>
      <p:sp>
        <p:nvSpPr>
          <p:cNvPr id="12" name="圆角矩形 11"/>
          <p:cNvSpPr/>
          <p:nvPr/>
        </p:nvSpPr>
        <p:spPr>
          <a:xfrm>
            <a:off x="4100945" y="4519345"/>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正常邮件</a:t>
            </a:r>
            <a:endParaRPr lang="zh-CN" altLang="en-US" b="1" dirty="0">
              <a:solidFill>
                <a:schemeClr val="tx1"/>
              </a:solidFill>
            </a:endParaRPr>
          </a:p>
        </p:txBody>
      </p:sp>
      <p:cxnSp>
        <p:nvCxnSpPr>
          <p:cNvPr id="14" name="直接箭头连接符 13"/>
          <p:cNvCxnSpPr>
            <a:stCxn id="4" idx="3"/>
            <a:endCxn id="11" idx="1"/>
          </p:cNvCxnSpPr>
          <p:nvPr/>
        </p:nvCxnSpPr>
        <p:spPr>
          <a:xfrm flipV="1">
            <a:off x="3352800" y="3928803"/>
            <a:ext cx="748145" cy="435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4" idx="3"/>
            <a:endCxn id="12" idx="1"/>
          </p:cNvCxnSpPr>
          <p:nvPr/>
        </p:nvCxnSpPr>
        <p:spPr>
          <a:xfrm>
            <a:off x="3352800" y="4363991"/>
            <a:ext cx="748145" cy="400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图片 16"/>
          <p:cNvPicPr>
            <a:picLocks noChangeAspect="1"/>
          </p:cNvPicPr>
          <p:nvPr/>
        </p:nvPicPr>
        <p:blipFill rotWithShape="1">
          <a:blip r:embed="rId4" cstate="print"/>
          <a:srcRect l="22660" t="16161" r="22795" b="15825"/>
          <a:stretch/>
        </p:blipFill>
        <p:spPr>
          <a:xfrm>
            <a:off x="6740569" y="3312710"/>
            <a:ext cx="1594141" cy="1987756"/>
          </a:xfrm>
          <a:prstGeom prst="rect">
            <a:avLst/>
          </a:prstGeom>
        </p:spPr>
      </p:pic>
      <p:sp>
        <p:nvSpPr>
          <p:cNvPr id="18" name="圆角矩形 17"/>
          <p:cNvSpPr/>
          <p:nvPr/>
        </p:nvSpPr>
        <p:spPr>
          <a:xfrm>
            <a:off x="9355563" y="3378895"/>
            <a:ext cx="1175268" cy="48952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科技</a:t>
            </a:r>
          </a:p>
        </p:txBody>
      </p:sp>
      <p:sp>
        <p:nvSpPr>
          <p:cNvPr id="19" name="圆角矩形 18"/>
          <p:cNvSpPr/>
          <p:nvPr/>
        </p:nvSpPr>
        <p:spPr>
          <a:xfrm>
            <a:off x="9355563" y="4063811"/>
            <a:ext cx="1175268" cy="4895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军事</a:t>
            </a:r>
            <a:endParaRPr lang="zh-CN" altLang="en-US" b="1" dirty="0">
              <a:solidFill>
                <a:schemeClr val="tx1"/>
              </a:solidFill>
            </a:endParaRPr>
          </a:p>
        </p:txBody>
      </p:sp>
      <p:sp>
        <p:nvSpPr>
          <p:cNvPr id="20" name="圆角矩形 19"/>
          <p:cNvSpPr/>
          <p:nvPr/>
        </p:nvSpPr>
        <p:spPr>
          <a:xfrm>
            <a:off x="9355563" y="4717437"/>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娱乐</a:t>
            </a:r>
            <a:endParaRPr lang="zh-CN" altLang="en-US" b="1" dirty="0">
              <a:solidFill>
                <a:schemeClr val="tx1"/>
              </a:solidFill>
            </a:endParaRPr>
          </a:p>
        </p:txBody>
      </p:sp>
      <p:cxnSp>
        <p:nvCxnSpPr>
          <p:cNvPr id="21" name="直接箭头连接符 20"/>
          <p:cNvCxnSpPr>
            <a:stCxn id="17" idx="3"/>
            <a:endCxn id="20" idx="1"/>
          </p:cNvCxnSpPr>
          <p:nvPr/>
        </p:nvCxnSpPr>
        <p:spPr>
          <a:xfrm>
            <a:off x="8334710" y="4306588"/>
            <a:ext cx="1020853" cy="6556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17" idx="3"/>
            <a:endCxn id="18" idx="1"/>
          </p:cNvCxnSpPr>
          <p:nvPr/>
        </p:nvCxnSpPr>
        <p:spPr>
          <a:xfrm flipV="1">
            <a:off x="8334710" y="3623659"/>
            <a:ext cx="1020853" cy="682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p:cNvCxnSpPr>
            <a:stCxn id="17" idx="3"/>
            <a:endCxn id="19" idx="1"/>
          </p:cNvCxnSpPr>
          <p:nvPr/>
        </p:nvCxnSpPr>
        <p:spPr>
          <a:xfrm>
            <a:off x="8334710" y="4306588"/>
            <a:ext cx="1020853" cy="19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7" grpId="0"/>
      <p:bldP spid="8" grpId="0"/>
      <p:bldP spid="9" grpId="0"/>
      <p:bldP spid="11" grpId="0" animBg="1"/>
      <p:bldP spid="12"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决策树</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64378" y="1306457"/>
            <a:ext cx="10648664" cy="1673022"/>
          </a:xfrm>
          <a:prstGeom prst="rect">
            <a:avLst/>
          </a:prstGeom>
        </p:spPr>
        <p:txBody>
          <a:bodyPr wrap="square">
            <a:spAutoFit/>
          </a:bodyPr>
          <a:lstStyle/>
          <a:p>
            <a:pPr indent="457200" fontAlgn="auto">
              <a:lnSpc>
                <a:spcPct val="125000"/>
              </a:lnSpc>
            </a:pPr>
            <a:r>
              <a:rPr lang="zh-CN" altLang="en-US" sz="2200" b="1" dirty="0">
                <a:latin typeface="微软雅黑" panose="020B0503020204020204" pitchFamily="34" charset="-122"/>
                <a:ea typeface="微软雅黑" panose="020B0503020204020204" pitchFamily="34" charset="-122"/>
              </a:rPr>
              <a:t>决策树（decision tree）</a:t>
            </a:r>
            <a:r>
              <a:rPr lang="zh-CN" altLang="en-US" sz="2000" dirty="0">
                <a:latin typeface="微软雅黑" panose="020B0503020204020204" pitchFamily="34" charset="-122"/>
                <a:ea typeface="微软雅黑" panose="020B0503020204020204" pitchFamily="34" charset="-122"/>
              </a:rPr>
              <a:t>是一个树结构，每个非叶节点表示一个特征属性，每个分支边代表这个特征属性在某个值域上的输出，每个叶节点存放一个类别。</a:t>
            </a:r>
          </a:p>
          <a:p>
            <a:pPr indent="457200" fontAlgn="auto">
              <a:lnSpc>
                <a:spcPct val="125000"/>
              </a:lnSpc>
            </a:pPr>
            <a:r>
              <a:rPr lang="zh-CN" altLang="en-US" sz="2200" b="1" dirty="0">
                <a:latin typeface="微软雅黑" panose="020B0503020204020204" pitchFamily="34" charset="-122"/>
                <a:ea typeface="微软雅黑" panose="020B0503020204020204" pitchFamily="34" charset="-122"/>
              </a:rPr>
              <a:t>决策过程：</a:t>
            </a:r>
            <a:r>
              <a:rPr lang="zh-CN" altLang="en-US" sz="2000" dirty="0">
                <a:latin typeface="微软雅黑" panose="020B0503020204020204" pitchFamily="34" charset="-122"/>
                <a:ea typeface="微软雅黑" panose="020B0503020204020204" pitchFamily="34" charset="-122"/>
              </a:rPr>
              <a:t>从根节点开始，测试待分类项中相应的特征属性，并按照其值选择输出分支，直到到达叶子节点，将叶子节点存放的类别作为决策结果。</a:t>
            </a:r>
          </a:p>
        </p:txBody>
      </p:sp>
      <p:sp>
        <p:nvSpPr>
          <p:cNvPr id="12" name="文本框 11"/>
          <p:cNvSpPr txBox="1"/>
          <p:nvPr/>
        </p:nvSpPr>
        <p:spPr>
          <a:xfrm>
            <a:off x="662549" y="3827915"/>
            <a:ext cx="5186680" cy="2246769"/>
          </a:xfrm>
          <a:prstGeom prst="rect">
            <a:avLst/>
          </a:prstGeom>
          <a:ln w="28575">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marL="342900" indent="-342900">
              <a:buFont typeface="Wingdings" panose="05000000000000000000" charset="0"/>
              <a:buChar char=""/>
            </a:pPr>
            <a:r>
              <a:rPr sz="2000" dirty="0">
                <a:latin typeface="微软雅黑" panose="020B0503020204020204" pitchFamily="34" charset="-122"/>
                <a:ea typeface="微软雅黑" panose="020B0503020204020204" pitchFamily="34" charset="-122"/>
              </a:rPr>
              <a:t>给</a:t>
            </a:r>
            <a:r>
              <a:rPr lang="zh-CN" sz="2000" dirty="0">
                <a:latin typeface="微软雅黑" panose="020B0503020204020204" pitchFamily="34" charset="-122"/>
                <a:ea typeface="微软雅黑" panose="020B0503020204020204" pitchFamily="34" charset="-122"/>
              </a:rPr>
              <a:t>定</a:t>
            </a:r>
            <a:r>
              <a:rPr sz="2000" dirty="0">
                <a:latin typeface="微软雅黑" panose="020B0503020204020204" pitchFamily="34" charset="-122"/>
                <a:ea typeface="微软雅黑" panose="020B0503020204020204" pitchFamily="34" charset="-122"/>
              </a:rPr>
              <a:t>训练数据，</a:t>
            </a:r>
            <a:r>
              <a:rPr lang="zh-CN" sz="2000" b="1" dirty="0">
                <a:solidFill>
                  <a:srgbClr val="CC0099"/>
                </a:solidFill>
                <a:latin typeface="微软雅黑" panose="020B0503020204020204" pitchFamily="34" charset="-122"/>
                <a:ea typeface="微软雅黑" panose="020B0503020204020204" pitchFamily="34" charset="-122"/>
              </a:rPr>
              <a:t>如何构建</a:t>
            </a:r>
            <a:r>
              <a:rPr sz="2000" b="1" dirty="0" err="1">
                <a:solidFill>
                  <a:srgbClr val="CC0099"/>
                </a:solidFill>
                <a:latin typeface="微软雅黑" panose="020B0503020204020204" pitchFamily="34" charset="-122"/>
                <a:ea typeface="微软雅黑" panose="020B0503020204020204" pitchFamily="34" charset="-122"/>
              </a:rPr>
              <a:t>决策树</a:t>
            </a:r>
            <a:r>
              <a:rPr sz="2000" dirty="0" err="1">
                <a:latin typeface="微软雅黑" panose="020B0503020204020204" pitchFamily="34" charset="-122"/>
                <a:ea typeface="微软雅黑" panose="020B0503020204020204" pitchFamily="34" charset="-122"/>
              </a:rPr>
              <a:t>呢</a:t>
            </a:r>
            <a:r>
              <a:rPr sz="2000" dirty="0" smtClean="0">
                <a:latin typeface="微软雅黑" panose="020B0503020204020204" pitchFamily="34" charset="-122"/>
                <a:ea typeface="微软雅黑" panose="020B0503020204020204" pitchFamily="34" charset="-122"/>
              </a:rPr>
              <a:t>？</a:t>
            </a:r>
            <a:endParaRPr lang="en-US"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特征选择：选取对训练数据具有分类能力的特征。</a:t>
            </a:r>
            <a:endParaRPr lang="en-US" altLang="zh-CN"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2. </a:t>
            </a:r>
            <a:r>
              <a:rPr lang="zh-CN" altLang="en-US" sz="2000" dirty="0" smtClean="0">
                <a:latin typeface="微软雅黑" panose="020B0503020204020204" pitchFamily="34" charset="-122"/>
                <a:ea typeface="微软雅黑" panose="020B0503020204020204" pitchFamily="34" charset="-122"/>
              </a:rPr>
              <a:t>决策树生成：在决策树各个点上按照一定方法选择特征，递归构建决策树。</a:t>
            </a:r>
            <a:endParaRPr lang="en-US" altLang="zh-CN"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3. </a:t>
            </a:r>
            <a:r>
              <a:rPr lang="zh-CN" altLang="en-US" sz="2000" dirty="0" smtClean="0">
                <a:latin typeface="微软雅黑" panose="020B0503020204020204" pitchFamily="34" charset="-122"/>
                <a:ea typeface="微软雅黑" panose="020B0503020204020204" pitchFamily="34" charset="-122"/>
              </a:rPr>
              <a:t>决策树剪枝：在已生成的树上减掉一些子树或者叶节点，从而简化分类树模型。</a:t>
            </a:r>
            <a:endParaRPr sz="2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0100" y="3024902"/>
            <a:ext cx="5911850" cy="3728720"/>
            <a:chOff x="8732" y="4478"/>
            <a:chExt cx="9310" cy="5872"/>
          </a:xfrm>
        </p:grpSpPr>
        <p:grpSp>
          <p:nvGrpSpPr>
            <p:cNvPr id="11" name="组合 10"/>
            <p:cNvGrpSpPr/>
            <p:nvPr/>
          </p:nvGrpSpPr>
          <p:grpSpPr>
            <a:xfrm>
              <a:off x="8732" y="4478"/>
              <a:ext cx="9310" cy="5873"/>
              <a:chOff x="8732" y="4478"/>
              <a:chExt cx="9310" cy="5873"/>
            </a:xfrm>
          </p:grpSpPr>
          <p:pic>
            <p:nvPicPr>
              <p:cNvPr id="6" name="图片 5"/>
              <p:cNvPicPr>
                <a:picLocks noChangeAspect="1"/>
              </p:cNvPicPr>
              <p:nvPr/>
            </p:nvPicPr>
            <p:blipFill>
              <a:blip r:embed="rId2"/>
              <a:stretch>
                <a:fillRect/>
              </a:stretch>
            </p:blipFill>
            <p:spPr>
              <a:xfrm>
                <a:off x="8732" y="4587"/>
                <a:ext cx="9311" cy="5764"/>
              </a:xfrm>
              <a:prstGeom prst="rect">
                <a:avLst/>
              </a:prstGeom>
            </p:spPr>
          </p:pic>
          <p:sp>
            <p:nvSpPr>
              <p:cNvPr id="39" name="圆角矩形 38"/>
              <p:cNvSpPr/>
              <p:nvPr/>
            </p:nvSpPr>
            <p:spPr>
              <a:xfrm>
                <a:off x="13149" y="4478"/>
                <a:ext cx="2348" cy="874"/>
              </a:xfrm>
              <a:prstGeom prst="roundRect">
                <a:avLst/>
              </a:prstGeom>
              <a:noFill/>
              <a:ln w="38100">
                <a:solidFill>
                  <a:srgbClr val="0432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圆角矩形 6"/>
              <p:cNvSpPr/>
              <p:nvPr/>
            </p:nvSpPr>
            <p:spPr>
              <a:xfrm>
                <a:off x="10157" y="5780"/>
                <a:ext cx="1935" cy="874"/>
              </a:xfrm>
              <a:prstGeom prst="roundRect">
                <a:avLst/>
              </a:prstGeom>
              <a:noFill/>
              <a:ln w="38100">
                <a:solidFill>
                  <a:srgbClr val="0432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椭圆 7"/>
              <p:cNvSpPr/>
              <p:nvPr/>
            </p:nvSpPr>
            <p:spPr>
              <a:xfrm>
                <a:off x="11138" y="5342"/>
                <a:ext cx="918" cy="436"/>
              </a:xfrm>
              <a:prstGeom prst="ellipse">
                <a:avLst/>
              </a:prstGeom>
              <a:noFill/>
              <a:ln w="28575">
                <a:solidFill>
                  <a:srgbClr val="CC009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2165" y="6669"/>
                <a:ext cx="918" cy="436"/>
              </a:xfrm>
              <a:prstGeom prst="ellipse">
                <a:avLst/>
              </a:prstGeom>
              <a:noFill/>
              <a:ln w="28575">
                <a:solidFill>
                  <a:srgbClr val="CC009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531" y="7052"/>
                <a:ext cx="1492" cy="1307"/>
              </a:xfrm>
              <a:prstGeom prst="rect">
                <a:avLst/>
              </a:prstGeom>
              <a:noFill/>
            </p:spPr>
            <p:txBody>
              <a:bodyPr wrap="square" rtlCol="0">
                <a:spAutoFit/>
              </a:bodyPr>
              <a:lstStyle/>
              <a:p>
                <a:endParaRPr lang="zh-CN" altLang="en-US" sz="4800">
                  <a:solidFill>
                    <a:srgbClr val="FF0000"/>
                  </a:solidFill>
                </a:endParaRPr>
              </a:p>
            </p:txBody>
          </p:sp>
        </p:grpSp>
        <p:sp>
          <p:nvSpPr>
            <p:cNvPr id="19" name="文本框 18"/>
            <p:cNvSpPr txBox="1"/>
            <p:nvPr/>
          </p:nvSpPr>
          <p:spPr>
            <a:xfrm>
              <a:off x="12661" y="6995"/>
              <a:ext cx="1100" cy="1307"/>
            </a:xfrm>
            <a:prstGeom prst="rect">
              <a:avLst/>
            </a:prstGeom>
            <a:noFill/>
          </p:spPr>
          <p:txBody>
            <a:bodyPr wrap="none" rtlCol="0" anchor="t">
              <a:spAutoFit/>
            </a:bodyPr>
            <a:lstStyle/>
            <a:p>
              <a:r>
                <a:rPr lang="zh-CN" altLang="en-US" sz="4800">
                  <a:solidFill>
                    <a:srgbClr val="FF0000"/>
                  </a:solidFill>
                </a:rPr>
                <a:t>✔️</a:t>
              </a:r>
            </a:p>
          </p:txBody>
        </p:sp>
      </p:grpSp>
      <p:sp>
        <p:nvSpPr>
          <p:cNvPr id="5" name="矩形 4"/>
          <p:cNvSpPr/>
          <p:nvPr/>
        </p:nvSpPr>
        <p:spPr>
          <a:xfrm>
            <a:off x="662549" y="2979479"/>
            <a:ext cx="6450965" cy="738664"/>
          </a:xfrm>
          <a:prstGeom prst="rect">
            <a:avLst/>
          </a:prstGeom>
          <a:solidFill>
            <a:srgbClr val="F2FFFB"/>
          </a:solidFill>
          <a:ln w="19050">
            <a:solidFill>
              <a:schemeClr val="accent6"/>
            </a:solidFill>
            <a:prstDash val="sysDash"/>
          </a:ln>
        </p:spPr>
        <p:txBody>
          <a:bodyPr wrap="square">
            <a:spAutoFit/>
          </a:bodyPr>
          <a:lstStyle/>
          <a:p>
            <a:pPr indent="0" fontAlgn="auto">
              <a:lnSpc>
                <a:spcPct val="100000"/>
              </a:lnSpc>
            </a:pPr>
            <a:r>
              <a:rPr lang="zh-CN" altLang="en-US" sz="2200" b="1" dirty="0">
                <a:latin typeface="微软雅黑" panose="020B0503020204020204" pitchFamily="34" charset="-122"/>
                <a:ea typeface="微软雅黑" panose="020B0503020204020204" pitchFamily="34" charset="-122"/>
              </a:rPr>
              <a:t>示例：</a:t>
            </a:r>
            <a:r>
              <a:rPr sz="2000" dirty="0" err="1" smtClean="0">
                <a:latin typeface="微软雅黑" panose="020B0503020204020204" pitchFamily="34" charset="-122"/>
                <a:ea typeface="微软雅黑" panose="020B0503020204020204" pitchFamily="34" charset="-122"/>
              </a:rPr>
              <a:t>假如我买了一个西瓜</a:t>
            </a:r>
            <a:r>
              <a:rPr sz="2000" dirty="0" err="1">
                <a:latin typeface="微软雅黑" panose="020B0503020204020204" pitchFamily="34" charset="-122"/>
                <a:ea typeface="微软雅黑" panose="020B0503020204020204" pitchFamily="34" charset="-122"/>
              </a:rPr>
              <a:t>，它的特点是</a:t>
            </a:r>
            <a:r>
              <a:rPr sz="2000" b="1" dirty="0" err="1">
                <a:solidFill>
                  <a:srgbClr val="0070C0"/>
                </a:solidFill>
                <a:latin typeface="微软雅黑" panose="020B0503020204020204" pitchFamily="34" charset="-122"/>
                <a:ea typeface="微软雅黑" panose="020B0503020204020204" pitchFamily="34" charset="-122"/>
              </a:rPr>
              <a:t>纹理清晰</a:t>
            </a:r>
            <a:r>
              <a:rPr lang="zh-CN" sz="2000" b="1" dirty="0">
                <a:solidFill>
                  <a:srgbClr val="0070C0"/>
                </a:solidFill>
                <a:latin typeface="微软雅黑" panose="020B0503020204020204" pitchFamily="34" charset="-122"/>
                <a:ea typeface="微软雅黑" panose="020B0503020204020204" pitchFamily="34" charset="-122"/>
              </a:rPr>
              <a:t>、</a:t>
            </a:r>
            <a:r>
              <a:rPr sz="2000" b="1" dirty="0">
                <a:solidFill>
                  <a:srgbClr val="0070C0"/>
                </a:solidFill>
                <a:latin typeface="微软雅黑" panose="020B0503020204020204" pitchFamily="34" charset="-122"/>
                <a:ea typeface="微软雅黑" panose="020B0503020204020204" pitchFamily="34" charset="-122"/>
              </a:rPr>
              <a:t>根蒂硬挺</a:t>
            </a:r>
            <a:r>
              <a:rPr sz="2000" dirty="0">
                <a:latin typeface="微软雅黑" panose="020B0503020204020204" pitchFamily="34" charset="-122"/>
                <a:ea typeface="微软雅黑" panose="020B0503020204020204" pitchFamily="34" charset="-122"/>
              </a:rPr>
              <a:t>，</a:t>
            </a:r>
            <a:r>
              <a:rPr lang="zh-CN" sz="2000" dirty="0">
                <a:latin typeface="微软雅黑" panose="020B0503020204020204" pitchFamily="34" charset="-122"/>
                <a:ea typeface="微软雅黑" panose="020B0503020204020204" pitchFamily="34" charset="-122"/>
              </a:rPr>
              <a:t>如何根据右侧决策树</a:t>
            </a:r>
            <a:r>
              <a:rPr sz="2000" dirty="0">
                <a:latin typeface="微软雅黑" panose="020B0503020204020204" pitchFamily="34" charset="-122"/>
                <a:ea typeface="微软雅黑" panose="020B0503020204020204" pitchFamily="34" charset="-122"/>
              </a:rPr>
              <a:t>判断是好瓜还是坏瓜</a:t>
            </a:r>
            <a:r>
              <a:rPr lang="zh-CN" altLang="en-US" sz="2000" dirty="0">
                <a:latin typeface="微软雅黑" panose="020B0503020204020204" pitchFamily="34" charset="-122"/>
                <a:ea typeface="微软雅黑" panose="020B0503020204020204" pitchFamily="34" charset="-122"/>
              </a:rPr>
              <a:t>？</a:t>
            </a:r>
          </a:p>
        </p:txBody>
      </p:sp>
      <p:sp>
        <p:nvSpPr>
          <p:cNvPr id="21" name="文本框 20"/>
          <p:cNvSpPr txBox="1"/>
          <p:nvPr/>
        </p:nvSpPr>
        <p:spPr>
          <a:xfrm>
            <a:off x="633507" y="6047502"/>
            <a:ext cx="5904230" cy="706755"/>
          </a:xfrm>
          <a:prstGeom prst="rect">
            <a:avLst/>
          </a:prstGeom>
          <a:noFill/>
        </p:spPr>
        <p:txBody>
          <a:bodyPr wrap="square" rtlCol="0" anchor="t">
            <a:spAutoFit/>
          </a:bodyPr>
          <a:lstStyle/>
          <a:p>
            <a:pPr marL="342900" indent="-342900">
              <a:buFont typeface="Wingdings" panose="05000000000000000000" pitchFamily="2" charset="2"/>
              <a:buChar char="l"/>
            </a:pPr>
            <a:r>
              <a:rPr lang="zh-CN" sz="2000" dirty="0">
                <a:latin typeface="微软雅黑" panose="020B0503020204020204" pitchFamily="34" charset="-122"/>
                <a:ea typeface="微软雅黑" panose="020B0503020204020204" pitchFamily="34" charset="-122"/>
                <a:sym typeface="+mn-ea"/>
              </a:rPr>
              <a:t>核心算法</a:t>
            </a: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sym typeface="+mn-ea"/>
              </a:rPr>
              <a:t>      ID3算法，C4.5算法及CART算法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742863"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决策树特征选择</a:t>
            </a:r>
          </a:p>
        </p:txBody>
      </p:sp>
      <p:sp>
        <p:nvSpPr>
          <p:cNvPr id="6" name="矩形 5"/>
          <p:cNvSpPr/>
          <p:nvPr/>
        </p:nvSpPr>
        <p:spPr>
          <a:xfrm>
            <a:off x="683383" y="2576627"/>
            <a:ext cx="7190525" cy="2362185"/>
          </a:xfrm>
          <a:prstGeom prst="rect">
            <a:avLst/>
          </a:prstGeom>
        </p:spPr>
        <p:txBody>
          <a:bodyPr wrap="square">
            <a:spAutoFit/>
          </a:bodyPr>
          <a:lstStyle/>
          <a:p>
            <a:pPr lvl="0">
              <a:lnSpc>
                <a:spcPct val="125000"/>
              </a:lnSpc>
            </a:pPr>
            <a:r>
              <a:rPr lang="zh-CN" altLang="en-US" sz="2000" b="1" dirty="0" smtClean="0">
                <a:solidFill>
                  <a:srgbClr val="0070C0"/>
                </a:solidFill>
                <a:latin typeface="微软雅黑" panose="020B0503020204020204" pitchFamily="34" charset="-122"/>
                <a:ea typeface="微软雅黑" panose="020B0503020204020204" pitchFamily="34" charset="-122"/>
                <a:sym typeface="+mn-ea"/>
              </a:rPr>
              <a:t>信息熵：</a:t>
            </a:r>
            <a:r>
              <a:rPr lang="zh-CN" altLang="en-US" sz="2000" dirty="0">
                <a:latin typeface="微软雅黑" panose="020B0503020204020204" pitchFamily="34" charset="-122"/>
                <a:ea typeface="微软雅黑" panose="020B0503020204020204" pitchFamily="34" charset="-122"/>
              </a:rPr>
              <a:t>表示随机变量的不确定性，熵越大不确定性越大。</a:t>
            </a:r>
            <a:endParaRPr lang="en-US" altLang="zh-CN" sz="2000" b="1" dirty="0" smtClean="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smtClean="0">
                <a:solidFill>
                  <a:srgbClr val="0070C0"/>
                </a:solidFill>
                <a:latin typeface="微软雅黑" panose="020B0503020204020204" pitchFamily="34" charset="-122"/>
                <a:ea typeface="微软雅黑" panose="020B0503020204020204" pitchFamily="34" charset="-122"/>
                <a:sym typeface="+mn-ea"/>
              </a:rPr>
              <a:t>信息增益：</a:t>
            </a:r>
            <a:r>
              <a:rPr lang="zh-CN" altLang="en-US" sz="2000" dirty="0">
                <a:latin typeface="微软雅黑" panose="020B0503020204020204" pitchFamily="34" charset="-122"/>
                <a:ea typeface="微软雅黑" panose="020B0503020204020204" pitchFamily="34" charset="-122"/>
              </a:rPr>
              <a:t>信息增益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信息熵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前</a:t>
            </a:r>
            <a:r>
              <a:rPr lang="en-US" altLang="zh-CN" sz="2000" dirty="0">
                <a:latin typeface="微软雅黑" panose="020B0503020204020204" pitchFamily="34" charset="-122"/>
                <a:ea typeface="微软雅黑" panose="020B0503020204020204" pitchFamily="34" charset="-122"/>
              </a:rPr>
              <a:t>) - </a:t>
            </a:r>
            <a:r>
              <a:rPr lang="zh-CN" altLang="en-US" sz="2000" dirty="0">
                <a:latin typeface="微软雅黑" panose="020B0503020204020204" pitchFamily="34" charset="-122"/>
                <a:ea typeface="微软雅黑" panose="020B0503020204020204" pitchFamily="34" charset="-122"/>
              </a:rPr>
              <a:t> 信息熵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后</a:t>
            </a:r>
            <a:r>
              <a:rPr lang="en-US" altLang="zh-CN" sz="2000" dirty="0">
                <a:latin typeface="微软雅黑" panose="020B0503020204020204" pitchFamily="34" charset="-122"/>
                <a:ea typeface="微软雅黑" panose="020B0503020204020204" pitchFamily="34" charset="-122"/>
              </a:rPr>
              <a:t>)</a:t>
            </a:r>
            <a:endParaRPr lang="en-US" altLang="zh-CN" sz="2000" b="1" dirty="0" smtClean="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smtClean="0">
                <a:solidFill>
                  <a:srgbClr val="0070C0"/>
                </a:solidFill>
                <a:latin typeface="微软雅黑" panose="020B0503020204020204" pitchFamily="34" charset="-122"/>
                <a:ea typeface="微软雅黑" panose="020B0503020204020204" pitchFamily="34" charset="-122"/>
                <a:sym typeface="+mn-ea"/>
              </a:rPr>
              <a:t>信息增益比：</a:t>
            </a:r>
            <a:r>
              <a:rPr lang="zh-CN" altLang="en-US" sz="2000" dirty="0"/>
              <a:t> </a:t>
            </a:r>
            <a:r>
              <a:rPr lang="zh-CN" altLang="en-US" sz="2000" dirty="0">
                <a:latin typeface="微软雅黑" panose="020B0503020204020204" pitchFamily="34" charset="-122"/>
                <a:ea typeface="微软雅黑" panose="020B0503020204020204" pitchFamily="34" charset="-122"/>
              </a:rPr>
              <a:t>信息增益比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惩罚参数 * 信息增益。</a:t>
            </a:r>
            <a:r>
              <a:rPr lang="zh-CN" altLang="en-US" dirty="0">
                <a:latin typeface="微软雅黑" panose="020B0503020204020204" pitchFamily="34" charset="-122"/>
                <a:ea typeface="微软雅黑" panose="020B0503020204020204" pitchFamily="34" charset="-122"/>
              </a:rPr>
              <a:t>特征个数较多时，惩罚参数较小；特征个数较少时，惩罚参数较大。</a:t>
            </a:r>
            <a:endParaRPr lang="en-US" altLang="zh-CN" sz="2000" b="1" dirty="0" smtClean="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基</a:t>
            </a:r>
            <a:r>
              <a:rPr lang="zh-CN" altLang="en-US" sz="2000" b="1" dirty="0" smtClean="0">
                <a:solidFill>
                  <a:srgbClr val="0070C0"/>
                </a:solidFill>
                <a:latin typeface="微软雅黑" panose="020B0503020204020204" pitchFamily="34" charset="-122"/>
                <a:ea typeface="微软雅黑" panose="020B0503020204020204" pitchFamily="34" charset="-122"/>
                <a:sym typeface="+mn-ea"/>
              </a:rPr>
              <a:t>尼</a:t>
            </a:r>
            <a:r>
              <a:rPr lang="zh-CN" altLang="en-US" sz="2000" b="1" dirty="0">
                <a:solidFill>
                  <a:srgbClr val="0070C0"/>
                </a:solidFill>
                <a:latin typeface="微软雅黑" panose="020B0503020204020204" pitchFamily="34" charset="-122"/>
                <a:ea typeface="微软雅黑" panose="020B0503020204020204" pitchFamily="34" charset="-122"/>
                <a:sym typeface="+mn-ea"/>
              </a:rPr>
              <a:t>指数</a:t>
            </a:r>
            <a:r>
              <a:rPr lang="zh-CN" altLang="en-US" sz="2000" b="1" dirty="0" smtClean="0">
                <a:solidFill>
                  <a:srgbClr val="0070C0"/>
                </a:solidFill>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表示集合的不确定性，</a:t>
            </a:r>
            <a:r>
              <a:rPr lang="zh-CN" altLang="en-US" sz="2000" dirty="0" smtClean="0">
                <a:latin typeface="微软雅黑" panose="020B0503020204020204" pitchFamily="34" charset="-122"/>
                <a:ea typeface="微软雅黑" panose="020B0503020204020204" pitchFamily="34" charset="-122"/>
                <a:sym typeface="+mn-ea"/>
              </a:rPr>
              <a:t>基</a:t>
            </a:r>
            <a:r>
              <a:rPr lang="zh-CN" altLang="en-US" sz="2000" dirty="0">
                <a:latin typeface="微软雅黑" panose="020B0503020204020204" pitchFamily="34" charset="-122"/>
                <a:ea typeface="微软雅黑" panose="020B0503020204020204" pitchFamily="34" charset="-122"/>
                <a:sym typeface="+mn-ea"/>
              </a:rPr>
              <a:t>尼系数越大，表示不平等程度越高</a:t>
            </a:r>
            <a:r>
              <a:rPr lang="zh-CN" altLang="en-US" sz="2000" dirty="0" smtClean="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
        <p:nvSpPr>
          <p:cNvPr id="7" name="椭圆 6"/>
          <p:cNvSpPr/>
          <p:nvPr/>
        </p:nvSpPr>
        <p:spPr>
          <a:xfrm>
            <a:off x="8275776" y="355624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A</a:t>
            </a:r>
            <a:endParaRPr lang="zh-CN" altLang="en-US" sz="1400" b="1" dirty="0">
              <a:solidFill>
                <a:srgbClr val="5066B8"/>
              </a:solidFill>
            </a:endParaRPr>
          </a:p>
        </p:txBody>
      </p:sp>
      <p:sp>
        <p:nvSpPr>
          <p:cNvPr id="9" name="圆角矩形 8"/>
          <p:cNvSpPr/>
          <p:nvPr/>
        </p:nvSpPr>
        <p:spPr>
          <a:xfrm>
            <a:off x="9320807" y="2614548"/>
            <a:ext cx="870856" cy="468086"/>
          </a:xfrm>
          <a:prstGeom prst="roundRect">
            <a:avLst/>
          </a:prstGeom>
          <a:solidFill>
            <a:srgbClr val="0099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年龄</a:t>
            </a:r>
            <a:endParaRPr lang="zh-CN" altLang="en-US" dirty="0"/>
          </a:p>
        </p:txBody>
      </p:sp>
      <p:sp>
        <p:nvSpPr>
          <p:cNvPr id="44" name="椭圆 43"/>
          <p:cNvSpPr/>
          <p:nvPr/>
        </p:nvSpPr>
        <p:spPr>
          <a:xfrm>
            <a:off x="9438361" y="357142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5066B8"/>
                </a:solidFill>
              </a:rPr>
              <a:t>类</a:t>
            </a:r>
            <a:r>
              <a:rPr lang="en-US" altLang="zh-CN" sz="1400" b="1" dirty="0" smtClean="0">
                <a:solidFill>
                  <a:srgbClr val="5066B8"/>
                </a:solidFill>
              </a:rPr>
              <a:t>B</a:t>
            </a:r>
            <a:endParaRPr lang="zh-CN" altLang="en-US" sz="1400" b="1" dirty="0">
              <a:solidFill>
                <a:srgbClr val="5066B8"/>
              </a:solidFill>
            </a:endParaRPr>
          </a:p>
        </p:txBody>
      </p:sp>
      <p:sp>
        <p:nvSpPr>
          <p:cNvPr id="45" name="椭圆 44"/>
          <p:cNvSpPr/>
          <p:nvPr/>
        </p:nvSpPr>
        <p:spPr>
          <a:xfrm>
            <a:off x="10566099" y="357142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5066B8"/>
                </a:solidFill>
              </a:rPr>
              <a:t>类</a:t>
            </a:r>
            <a:r>
              <a:rPr lang="en-US" altLang="zh-CN" sz="1400" b="1" dirty="0" smtClean="0">
                <a:solidFill>
                  <a:srgbClr val="5066B8"/>
                </a:solidFill>
              </a:rPr>
              <a:t>C</a:t>
            </a:r>
            <a:endParaRPr lang="zh-CN" altLang="en-US" sz="1400" b="1" dirty="0">
              <a:solidFill>
                <a:srgbClr val="5066B8"/>
              </a:solidFill>
            </a:endParaRPr>
          </a:p>
        </p:txBody>
      </p:sp>
      <p:pic>
        <p:nvPicPr>
          <p:cNvPr id="10" name="图片 9"/>
          <p:cNvPicPr>
            <a:picLocks noChangeAspect="1"/>
          </p:cNvPicPr>
          <p:nvPr/>
        </p:nvPicPr>
        <p:blipFill>
          <a:blip r:embed="rId3"/>
          <a:stretch>
            <a:fillRect/>
          </a:stretch>
        </p:blipFill>
        <p:spPr>
          <a:xfrm>
            <a:off x="948592" y="4997559"/>
            <a:ext cx="6398316" cy="1829694"/>
          </a:xfrm>
          <a:prstGeom prst="rect">
            <a:avLst/>
          </a:prstGeom>
        </p:spPr>
      </p:pic>
      <p:sp>
        <p:nvSpPr>
          <p:cNvPr id="11" name="矩形 10"/>
          <p:cNvSpPr/>
          <p:nvPr/>
        </p:nvSpPr>
        <p:spPr>
          <a:xfrm>
            <a:off x="683383" y="1254156"/>
            <a:ext cx="11231573" cy="1323247"/>
          </a:xfrm>
          <a:prstGeom prst="rect">
            <a:avLst/>
          </a:prstGeom>
        </p:spPr>
        <p:txBody>
          <a:bodyPr wrap="square">
            <a:spAutoFit/>
          </a:bodyPr>
          <a:lstStyle/>
          <a:p>
            <a:pPr>
              <a:lnSpc>
                <a:spcPct val="125000"/>
              </a:lnSpc>
            </a:pPr>
            <a:r>
              <a:rPr lang="zh-CN" altLang="en-US" sz="2200" dirty="0" smtClean="0">
                <a:latin typeface="微软雅黑" panose="020B0503020204020204" pitchFamily="34" charset="-122"/>
                <a:ea typeface="微软雅黑" panose="020B0503020204020204" pitchFamily="34" charset="-122"/>
              </a:rPr>
              <a:t>       决策树</a:t>
            </a:r>
            <a:r>
              <a:rPr lang="zh-CN" altLang="en-US" sz="2200" dirty="0">
                <a:latin typeface="微软雅黑" panose="020B0503020204020204" pitchFamily="34" charset="-122"/>
                <a:ea typeface="微软雅黑" panose="020B0503020204020204" pitchFamily="34" charset="-122"/>
              </a:rPr>
              <a:t>构建过程中的特征选择是非常重要的一步。特征选择是决定用哪个特征来划分特征空间，特征选择是要选出对训练数据集具有分类能力的特征，这样可以提高决策树的学习效率</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46" name="圆角矩形 45"/>
          <p:cNvSpPr/>
          <p:nvPr/>
        </p:nvSpPr>
        <p:spPr>
          <a:xfrm>
            <a:off x="9245226" y="4416631"/>
            <a:ext cx="1099454" cy="580928"/>
          </a:xfrm>
          <a:prstGeom prst="roundRect">
            <a:avLst/>
          </a:prstGeom>
          <a:solidFill>
            <a:srgbClr val="0099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是否</a:t>
            </a:r>
            <a:endParaRPr lang="en-US" altLang="zh-CN" dirty="0" smtClean="0"/>
          </a:p>
          <a:p>
            <a:pPr algn="ctr"/>
            <a:r>
              <a:rPr lang="zh-CN" altLang="en-US" dirty="0" smtClean="0"/>
              <a:t>有工作</a:t>
            </a:r>
            <a:endParaRPr lang="zh-CN" altLang="en-US" dirty="0"/>
          </a:p>
        </p:txBody>
      </p:sp>
      <p:sp>
        <p:nvSpPr>
          <p:cNvPr id="47" name="椭圆 46"/>
          <p:cNvSpPr/>
          <p:nvPr/>
        </p:nvSpPr>
        <p:spPr>
          <a:xfrm>
            <a:off x="8632368" y="5583658"/>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A</a:t>
            </a:r>
            <a:endParaRPr lang="zh-CN" altLang="en-US" sz="1400" b="1" dirty="0">
              <a:solidFill>
                <a:srgbClr val="5066B8"/>
              </a:solidFill>
            </a:endParaRPr>
          </a:p>
        </p:txBody>
      </p:sp>
      <p:sp>
        <p:nvSpPr>
          <p:cNvPr id="48" name="椭圆 47"/>
          <p:cNvSpPr/>
          <p:nvPr/>
        </p:nvSpPr>
        <p:spPr>
          <a:xfrm>
            <a:off x="10210800" y="5583658"/>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5066B8"/>
                </a:solidFill>
              </a:rPr>
              <a:t>类</a:t>
            </a:r>
            <a:r>
              <a:rPr lang="en-US" altLang="zh-CN" sz="1400" b="1" dirty="0" smtClean="0">
                <a:solidFill>
                  <a:srgbClr val="5066B8"/>
                </a:solidFill>
              </a:rPr>
              <a:t>B</a:t>
            </a:r>
            <a:endParaRPr lang="zh-CN" altLang="en-US" sz="1400" b="1" dirty="0">
              <a:solidFill>
                <a:srgbClr val="5066B8"/>
              </a:solidFill>
            </a:endParaRPr>
          </a:p>
        </p:txBody>
      </p:sp>
      <p:cxnSp>
        <p:nvCxnSpPr>
          <p:cNvPr id="13" name="直接箭头连接符 12"/>
          <p:cNvCxnSpPr>
            <a:stCxn id="9" idx="2"/>
          </p:cNvCxnSpPr>
          <p:nvPr/>
        </p:nvCxnSpPr>
        <p:spPr>
          <a:xfrm flipH="1">
            <a:off x="8645893" y="3082634"/>
            <a:ext cx="1110342" cy="47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9" idx="2"/>
            <a:endCxn id="44" idx="0"/>
          </p:cNvCxnSpPr>
          <p:nvPr/>
        </p:nvCxnSpPr>
        <p:spPr>
          <a:xfrm>
            <a:off x="9756235" y="3082634"/>
            <a:ext cx="84898" cy="48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2"/>
            <a:endCxn id="45" idx="0"/>
          </p:cNvCxnSpPr>
          <p:nvPr/>
        </p:nvCxnSpPr>
        <p:spPr>
          <a:xfrm>
            <a:off x="9756235" y="3082634"/>
            <a:ext cx="1212636" cy="48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6" idx="2"/>
            <a:endCxn id="47" idx="0"/>
          </p:cNvCxnSpPr>
          <p:nvPr/>
        </p:nvCxnSpPr>
        <p:spPr>
          <a:xfrm flipH="1">
            <a:off x="9035140" y="4997559"/>
            <a:ext cx="759813" cy="58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6" idx="2"/>
            <a:endCxn id="48" idx="0"/>
          </p:cNvCxnSpPr>
          <p:nvPr/>
        </p:nvCxnSpPr>
        <p:spPr>
          <a:xfrm>
            <a:off x="9794953" y="4997559"/>
            <a:ext cx="818619" cy="58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644008" y="3100112"/>
            <a:ext cx="595035" cy="338554"/>
          </a:xfrm>
          <a:prstGeom prst="rect">
            <a:avLst/>
          </a:prstGeom>
        </p:spPr>
        <p:txBody>
          <a:bodyPr wrap="none">
            <a:spAutoFit/>
          </a:bodyPr>
          <a:lstStyle/>
          <a:p>
            <a:r>
              <a:rPr lang="zh-CN" altLang="en-US" sz="1600" dirty="0" smtClean="0">
                <a:solidFill>
                  <a:srgbClr val="5066B8"/>
                </a:solidFill>
              </a:rPr>
              <a:t>青年</a:t>
            </a:r>
            <a:endParaRPr lang="zh-CN" altLang="en-US" sz="1600" dirty="0">
              <a:solidFill>
                <a:srgbClr val="5066B8"/>
              </a:solidFill>
            </a:endParaRPr>
          </a:p>
        </p:txBody>
      </p:sp>
      <p:sp>
        <p:nvSpPr>
          <p:cNvPr id="57" name="矩形 56"/>
          <p:cNvSpPr/>
          <p:nvPr/>
        </p:nvSpPr>
        <p:spPr>
          <a:xfrm>
            <a:off x="9660104" y="3212166"/>
            <a:ext cx="595035" cy="338554"/>
          </a:xfrm>
          <a:prstGeom prst="rect">
            <a:avLst/>
          </a:prstGeom>
        </p:spPr>
        <p:txBody>
          <a:bodyPr wrap="none">
            <a:spAutoFit/>
          </a:bodyPr>
          <a:lstStyle/>
          <a:p>
            <a:r>
              <a:rPr lang="zh-CN" altLang="en-US" sz="1600" dirty="0">
                <a:solidFill>
                  <a:srgbClr val="5066B8"/>
                </a:solidFill>
              </a:rPr>
              <a:t>中</a:t>
            </a:r>
            <a:r>
              <a:rPr lang="zh-CN" altLang="en-US" sz="1600" dirty="0" smtClean="0">
                <a:solidFill>
                  <a:srgbClr val="5066B8"/>
                </a:solidFill>
              </a:rPr>
              <a:t>年</a:t>
            </a:r>
            <a:endParaRPr lang="zh-CN" altLang="en-US" sz="1600" dirty="0">
              <a:solidFill>
                <a:srgbClr val="5066B8"/>
              </a:solidFill>
            </a:endParaRPr>
          </a:p>
        </p:txBody>
      </p:sp>
      <p:sp>
        <p:nvSpPr>
          <p:cNvPr id="58" name="矩形 57"/>
          <p:cNvSpPr/>
          <p:nvPr/>
        </p:nvSpPr>
        <p:spPr>
          <a:xfrm>
            <a:off x="10472928" y="3076147"/>
            <a:ext cx="595035" cy="338554"/>
          </a:xfrm>
          <a:prstGeom prst="rect">
            <a:avLst/>
          </a:prstGeom>
        </p:spPr>
        <p:txBody>
          <a:bodyPr wrap="none">
            <a:spAutoFit/>
          </a:bodyPr>
          <a:lstStyle/>
          <a:p>
            <a:r>
              <a:rPr lang="zh-CN" altLang="en-US" sz="1600" dirty="0">
                <a:solidFill>
                  <a:srgbClr val="5066B8"/>
                </a:solidFill>
              </a:rPr>
              <a:t>老</a:t>
            </a:r>
            <a:r>
              <a:rPr lang="zh-CN" altLang="en-US" sz="1600" dirty="0" smtClean="0">
                <a:solidFill>
                  <a:srgbClr val="5066B8"/>
                </a:solidFill>
              </a:rPr>
              <a:t>年</a:t>
            </a:r>
            <a:endParaRPr lang="zh-CN" altLang="en-US" sz="1600" dirty="0">
              <a:solidFill>
                <a:srgbClr val="5066B8"/>
              </a:solidFill>
            </a:endParaRPr>
          </a:p>
        </p:txBody>
      </p:sp>
      <p:sp>
        <p:nvSpPr>
          <p:cNvPr id="59" name="矩形 58"/>
          <p:cNvSpPr/>
          <p:nvPr/>
        </p:nvSpPr>
        <p:spPr>
          <a:xfrm>
            <a:off x="8977109" y="5071849"/>
            <a:ext cx="389850" cy="338554"/>
          </a:xfrm>
          <a:prstGeom prst="rect">
            <a:avLst/>
          </a:prstGeom>
        </p:spPr>
        <p:txBody>
          <a:bodyPr wrap="none">
            <a:spAutoFit/>
          </a:bodyPr>
          <a:lstStyle/>
          <a:p>
            <a:r>
              <a:rPr lang="zh-CN" altLang="en-US" sz="1600" dirty="0">
                <a:solidFill>
                  <a:srgbClr val="5066B8"/>
                </a:solidFill>
              </a:rPr>
              <a:t>是</a:t>
            </a:r>
          </a:p>
        </p:txBody>
      </p:sp>
      <p:sp>
        <p:nvSpPr>
          <p:cNvPr id="60" name="矩形 59"/>
          <p:cNvSpPr/>
          <p:nvPr/>
        </p:nvSpPr>
        <p:spPr>
          <a:xfrm>
            <a:off x="10163586" y="5083525"/>
            <a:ext cx="712666" cy="338554"/>
          </a:xfrm>
          <a:prstGeom prst="rect">
            <a:avLst/>
          </a:prstGeom>
        </p:spPr>
        <p:txBody>
          <a:bodyPr wrap="square">
            <a:spAutoFit/>
          </a:bodyPr>
          <a:lstStyle/>
          <a:p>
            <a:r>
              <a:rPr lang="zh-CN" altLang="en-US" sz="1600" dirty="0">
                <a:solidFill>
                  <a:srgbClr val="5066B8"/>
                </a:solidFill>
              </a:rPr>
              <a:t>否</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44" grpId="0" animBg="1"/>
      <p:bldP spid="45" grpId="0" animBg="1"/>
      <p:bldP spid="11" grpId="0"/>
      <p:bldP spid="46" grpId="0" animBg="1"/>
      <p:bldP spid="47" grpId="0" animBg="1"/>
      <p:bldP spid="48" grpId="0" animBg="1"/>
      <p:bldP spid="56" grpId="0"/>
      <p:bldP spid="57" grpId="0"/>
      <p:bldP spid="58" grpId="0"/>
      <p:bldP spid="59" grpId="0"/>
      <p:bldP spid="6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决策树剪枝</a:t>
            </a:r>
          </a:p>
        </p:txBody>
      </p:sp>
      <p:sp>
        <p:nvSpPr>
          <p:cNvPr id="3" name="矩形 2"/>
          <p:cNvSpPr/>
          <p:nvPr/>
        </p:nvSpPr>
        <p:spPr>
          <a:xfrm>
            <a:off x="600584" y="1278516"/>
            <a:ext cx="10830318" cy="1106805"/>
          </a:xfrm>
          <a:prstGeom prst="rect">
            <a:avLst/>
          </a:prstGeom>
        </p:spPr>
        <p:txBody>
          <a:bodyPr wrap="square">
            <a:spAutoFit/>
          </a:bodyPr>
          <a:lstStyle/>
          <a:p>
            <a:pPr lvl="0" indent="457200" algn="l"/>
            <a:r>
              <a:rPr lang="zh-CN" altLang="en-US" sz="2200" dirty="0">
                <a:latin typeface="微软雅黑" panose="020B0503020204020204" pitchFamily="34" charset="-122"/>
                <a:ea typeface="微软雅黑" panose="020B0503020204020204" pitchFamily="34" charset="-122"/>
                <a:sym typeface="+mn-ea"/>
              </a:rPr>
              <a:t>在生成树的过程中，如果没有</a:t>
            </a:r>
            <a:r>
              <a:rPr lang="zh-CN" altLang="en-US" sz="2200" b="1" dirty="0">
                <a:latin typeface="微软雅黑" panose="020B0503020204020204" pitchFamily="34" charset="-122"/>
                <a:ea typeface="微软雅黑" panose="020B0503020204020204" pitchFamily="34" charset="-122"/>
                <a:sym typeface="+mn-ea"/>
              </a:rPr>
              <a:t>剪枝（pruning）</a:t>
            </a:r>
            <a:r>
              <a:rPr lang="zh-CN" altLang="en-US" sz="2200" dirty="0">
                <a:latin typeface="微软雅黑" panose="020B0503020204020204" pitchFamily="34" charset="-122"/>
                <a:ea typeface="微软雅黑" panose="020B0503020204020204" pitchFamily="34" charset="-122"/>
                <a:sym typeface="+mn-ea"/>
              </a:rPr>
              <a:t>操作，就会生成一个队训练集完全拟合的决策树，但这是对测试集非常不友好的，泛化能力不行。因此，需要减掉一些枝叶，使得模型泛化能力更强。</a:t>
            </a:r>
          </a:p>
        </p:txBody>
      </p:sp>
      <p:grpSp>
        <p:nvGrpSpPr>
          <p:cNvPr id="7" name="组合 6"/>
          <p:cNvGrpSpPr/>
          <p:nvPr/>
        </p:nvGrpSpPr>
        <p:grpSpPr>
          <a:xfrm>
            <a:off x="5917560" y="3591322"/>
            <a:ext cx="5513342" cy="2540635"/>
            <a:chOff x="10929" y="3442"/>
            <a:chExt cx="7351" cy="2907"/>
          </a:xfrm>
        </p:grpSpPr>
        <p:pic>
          <p:nvPicPr>
            <p:cNvPr id="5" name="图片 4"/>
            <p:cNvPicPr>
              <a:picLocks noChangeAspect="1"/>
            </p:cNvPicPr>
            <p:nvPr/>
          </p:nvPicPr>
          <p:blipFill>
            <a:blip r:embed="rId2"/>
            <a:stretch>
              <a:fillRect/>
            </a:stretch>
          </p:blipFill>
          <p:spPr>
            <a:xfrm>
              <a:off x="10929" y="3442"/>
              <a:ext cx="7112" cy="2420"/>
            </a:xfrm>
            <a:prstGeom prst="rect">
              <a:avLst/>
            </a:prstGeom>
          </p:spPr>
        </p:pic>
        <p:sp>
          <p:nvSpPr>
            <p:cNvPr id="6" name="矩形 5"/>
            <p:cNvSpPr/>
            <p:nvPr/>
          </p:nvSpPr>
          <p:spPr>
            <a:xfrm>
              <a:off x="16832" y="5673"/>
              <a:ext cx="1448" cy="677"/>
            </a:xfrm>
            <a:prstGeom prst="rect">
              <a:avLst/>
            </a:prstGeom>
            <a:solidFill>
              <a:schemeClr val="bg1"/>
            </a:solidFill>
          </p:spPr>
          <p:txBody>
            <a:bodyPr wrap="square" rtlCol="0" anchor="t">
              <a:spAutoFit/>
            </a:bodyPr>
            <a:lstStyle/>
            <a:p>
              <a:pPr lvl="0" indent="0" algn="l" fontAlgn="auto"/>
              <a:endParaRPr lang="zh-CN" altLang="en-US" sz="2200" dirty="0">
                <a:latin typeface="微软雅黑" panose="020B0503020204020204" pitchFamily="34" charset="-122"/>
                <a:ea typeface="微软雅黑" panose="020B0503020204020204" pitchFamily="34" charset="-122"/>
                <a:sym typeface="+mn-ea"/>
              </a:endParaRPr>
            </a:p>
          </p:txBody>
        </p:sp>
      </p:grpSp>
      <p:sp>
        <p:nvSpPr>
          <p:cNvPr id="8" name="矩形 7"/>
          <p:cNvSpPr/>
          <p:nvPr/>
        </p:nvSpPr>
        <p:spPr>
          <a:xfrm>
            <a:off x="531934" y="2385321"/>
            <a:ext cx="5637530" cy="1815882"/>
          </a:xfrm>
          <a:prstGeom prst="rect">
            <a:avLst/>
          </a:prstGeom>
        </p:spPr>
        <p:txBody>
          <a:bodyPr wrap="square" rtlCol="0" anchor="t">
            <a:spAutoFit/>
          </a:bodyPr>
          <a:lstStyle/>
          <a:p>
            <a:pPr lvl="0" algn="l"/>
            <a:r>
              <a:rPr lang="zh-CN" altLang="en-US" sz="2200" b="1" dirty="0">
                <a:solidFill>
                  <a:srgbClr val="0070C0"/>
                </a:solidFill>
                <a:latin typeface="微软雅黑" panose="020B0503020204020204" pitchFamily="34" charset="-122"/>
                <a:ea typeface="微软雅黑" panose="020B0503020204020204" pitchFamily="34" charset="-122"/>
                <a:sym typeface="+mn-ea"/>
              </a:rPr>
              <a:t>预剪枝</a:t>
            </a:r>
          </a:p>
          <a:p>
            <a:pPr lvl="0" algn="l"/>
            <a:r>
              <a:rPr lang="zh-CN" altLang="en-US" dirty="0">
                <a:latin typeface="微软雅黑" panose="020B0503020204020204" pitchFamily="34" charset="-122"/>
                <a:ea typeface="微软雅黑" panose="020B0503020204020204" pitchFamily="34" charset="-122"/>
                <a:sym typeface="+mn-ea"/>
              </a:rPr>
              <a:t>      通过提前停止树的构建而对树剪枝，一旦停止，节点就是叶子，该叶子持有子集中最频繁的类。</a:t>
            </a:r>
          </a:p>
          <a:p>
            <a:pPr marL="285750" lvl="0" indent="-285750" algn="l">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定义一个高度，当决策树达到该高度时就停止生长</a:t>
            </a:r>
          </a:p>
          <a:p>
            <a:pPr marL="285750" lvl="0" indent="-285750" algn="l">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达到某个节点的实例具有相同的</a:t>
            </a:r>
            <a:r>
              <a:rPr lang="zh-CN" altLang="en-US" dirty="0" smtClean="0">
                <a:latin typeface="微软雅黑" panose="020B0503020204020204" pitchFamily="34" charset="-122"/>
                <a:ea typeface="微软雅黑" panose="020B0503020204020204" pitchFamily="34" charset="-122"/>
                <a:sym typeface="+mn-ea"/>
              </a:rPr>
              <a:t>特征向量</a:t>
            </a:r>
            <a:endParaRPr lang="en-US" altLang="zh-CN" dirty="0" smtClean="0">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sym typeface="+mn-ea"/>
              </a:rPr>
              <a:t>定义</a:t>
            </a:r>
            <a:r>
              <a:rPr lang="zh-CN" altLang="en-US" dirty="0">
                <a:latin typeface="微软雅黑" panose="020B0503020204020204" pitchFamily="34" charset="-122"/>
                <a:ea typeface="微软雅黑" panose="020B0503020204020204" pitchFamily="34" charset="-122"/>
                <a:sym typeface="+mn-ea"/>
              </a:rPr>
              <a:t>一个阈值（实例</a:t>
            </a:r>
            <a:r>
              <a:rPr lang="zh-CN" altLang="en-US" dirty="0" smtClean="0">
                <a:latin typeface="微软雅黑" panose="020B0503020204020204" pitchFamily="34" charset="-122"/>
                <a:ea typeface="微软雅黑" panose="020B0503020204020204" pitchFamily="34" charset="-122"/>
                <a:sym typeface="+mn-ea"/>
              </a:rPr>
              <a:t>个数、系统性能增益等）</a:t>
            </a:r>
            <a:endParaRPr lang="zh-CN" altLang="en-US"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451976" y="4280354"/>
            <a:ext cx="5011420" cy="1815882"/>
          </a:xfrm>
          <a:prstGeom prst="rect">
            <a:avLst/>
          </a:prstGeom>
          <a:solidFill>
            <a:schemeClr val="bg1"/>
          </a:solidFill>
        </p:spPr>
        <p:txBody>
          <a:bodyPr wrap="square" rtlCol="0" anchor="t">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后剪枝方法</a:t>
            </a:r>
          </a:p>
          <a:p>
            <a:r>
              <a:rPr lang="zh-CN" altLang="en-US" dirty="0">
                <a:latin typeface="微软雅黑" panose="020B0503020204020204" pitchFamily="34" charset="-122"/>
                <a:ea typeface="微软雅黑" panose="020B0503020204020204" pitchFamily="34" charset="-122"/>
              </a:rPr>
              <a:t>      首先构造完整的决策树，然后对那些置信度不够的结点子树用叶子结点来代替，该叶子的类标号用该结点子树中最频繁的类标记。相比于预剪枝，这种方法更常用，因为在预剪枝方法中精确地估计何时停止树增长很困难</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6260464" y="2313231"/>
            <a:ext cx="5006829" cy="1107996"/>
          </a:xfrm>
          <a:prstGeom prst="rect">
            <a:avLst/>
          </a:prstGeom>
          <a:solidFill>
            <a:srgbClr val="F2FFFB"/>
          </a:solidFill>
          <a:ln w="19050">
            <a:solidFill>
              <a:schemeClr val="accent6"/>
            </a:solidFill>
            <a:prstDash val="sysDash"/>
          </a:ln>
        </p:spPr>
        <p:txBody>
          <a:bodyPr wrap="square" rtlCol="0" anchor="t">
            <a:spAutoFit/>
          </a:bodyPr>
          <a:lstStyle/>
          <a:p>
            <a:pPr lvl="0" algn="l"/>
            <a:r>
              <a:rPr lang="zh-CN" sz="2200" dirty="0">
                <a:solidFill>
                  <a:schemeClr val="tx1"/>
                </a:solidFill>
                <a:latin typeface="微软雅黑" panose="020B0503020204020204" pitchFamily="34" charset="-122"/>
                <a:ea typeface="微软雅黑" panose="020B0503020204020204" pitchFamily="34" charset="-122"/>
                <a:sym typeface="+mn-ea"/>
              </a:rPr>
              <a:t>理想的决策树有三种：叶子节点数最少、叶子节点深度最小、叶子节点数最少且叶子节点深度最小。</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sp>
        <p:nvSpPr>
          <p:cNvPr id="10" name="矩形 9"/>
          <p:cNvSpPr/>
          <p:nvPr/>
        </p:nvSpPr>
        <p:spPr>
          <a:xfrm>
            <a:off x="221671" y="1291328"/>
            <a:ext cx="10917383" cy="753220"/>
          </a:xfrm>
          <a:prstGeom prst="rect">
            <a:avLst/>
          </a:prstGeom>
        </p:spPr>
        <p:txBody>
          <a:bodyPr wrap="square">
            <a:spAutoFit/>
          </a:bodyPr>
          <a:lstStyle/>
          <a:p>
            <a:pPr lvl="0" indent="457200">
              <a:lnSpc>
                <a:spcPct val="125000"/>
              </a:lnSpc>
            </a:pPr>
            <a:r>
              <a:rPr lang="zh-CN" altLang="en-US" dirty="0">
                <a:latin typeface="微软雅黑" panose="020B0503020204020204" pitchFamily="34" charset="-122"/>
                <a:ea typeface="微软雅黑" panose="020B0503020204020204" pitchFamily="34" charset="-122"/>
                <a:sym typeface="+mn-ea"/>
              </a:rPr>
              <a:t>贝叶斯分类是基于贝叶斯定理和属性特征条件独立性的分类方法</a:t>
            </a:r>
            <a:r>
              <a:rPr lang="zh-CN" altLang="en-US"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a:p>
            <a:pPr lvl="0" indent="457200">
              <a:lnSpc>
                <a:spcPct val="125000"/>
              </a:lnSpc>
            </a:pPr>
            <a:r>
              <a:rPr lang="zh-CN" altLang="en-US" dirty="0">
                <a:latin typeface="微软雅黑" panose="020B0503020204020204" pitchFamily="34" charset="-122"/>
                <a:ea typeface="微软雅黑" panose="020B0503020204020204" pitchFamily="34" charset="-122"/>
              </a:rPr>
              <a:t>贝叶斯流派的核心：</a:t>
            </a:r>
            <a:r>
              <a:rPr lang="en-US" altLang="zh-CN" dirty="0">
                <a:latin typeface="微软雅黑" panose="020B0503020204020204" pitchFamily="34" charset="-122"/>
                <a:ea typeface="微软雅黑" panose="020B0503020204020204" pitchFamily="34" charset="-122"/>
                <a:sym typeface="+mn-ea"/>
              </a:rPr>
              <a:t>Probability theory is nothing but common sense reduced to calculation.</a:t>
            </a:r>
            <a:endParaRPr lang="zh-CN" altLang="en-US" dirty="0">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788884" y="2545047"/>
            <a:ext cx="6280129" cy="707886"/>
          </a:xfrm>
          <a:prstGeom prst="rect">
            <a:avLst/>
          </a:prstGeom>
          <a:solidFill>
            <a:srgbClr val="F2FFFB"/>
          </a:solidFill>
          <a:ln w="19050">
            <a:solidFill>
              <a:schemeClr val="accent6"/>
            </a:solidFill>
            <a:prstDash val="sysDash"/>
          </a:ln>
        </p:spPr>
        <p:txBody>
          <a:bodyPr wrap="square" rtlCol="0" anchor="t">
            <a:spAutoFit/>
          </a:bodyPr>
          <a:lstStyle/>
          <a:p>
            <a:pPr lvl="0"/>
            <a:r>
              <a:rPr lang="zh-CN" altLang="en-US" sz="2000" dirty="0">
                <a:latin typeface="微软雅黑" panose="020B0503020204020204" pitchFamily="34" charset="-122"/>
                <a:ea typeface="微软雅黑" panose="020B0503020204020204" pitchFamily="34" charset="-122"/>
                <a:sym typeface="+mn-ea"/>
              </a:rPr>
              <a:t>案例</a:t>
            </a:r>
            <a:r>
              <a:rPr lang="zh-CN" altLang="en-US" sz="2000" dirty="0" smtClean="0">
                <a:latin typeface="微软雅黑" panose="020B0503020204020204" pitchFamily="34" charset="-122"/>
                <a:ea typeface="微软雅黑" panose="020B0503020204020204" pitchFamily="34" charset="-122"/>
                <a:sym typeface="+mn-ea"/>
              </a:rPr>
              <a:t>：假设春季感冒流行，你同桌打了一个喷嚏，那你同桌感冒了的概率是多少</a:t>
            </a:r>
            <a:r>
              <a:rPr lang="zh-CN" sz="2000" dirty="0" smtClean="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p:txBody>
      </p:sp>
      <p:pic>
        <p:nvPicPr>
          <p:cNvPr id="13" name="Picture 2" descr="C:\Users\pcpc\AppData\Local\Temp\vmware-pcpc\VMwareDnD\5a42fc03\timg.jpg"/>
          <p:cNvPicPr>
            <a:picLocks noChangeAspect="1" noChangeArrowheads="1"/>
          </p:cNvPicPr>
          <p:nvPr/>
        </p:nvPicPr>
        <p:blipFill>
          <a:blip r:embed="rId2"/>
          <a:srcRect/>
          <a:stretch>
            <a:fillRect/>
          </a:stretch>
        </p:blipFill>
        <p:spPr bwMode="auto">
          <a:xfrm>
            <a:off x="7100517" y="2619756"/>
            <a:ext cx="4588059" cy="3337096"/>
          </a:xfrm>
          <a:prstGeom prst="rect">
            <a:avLst/>
          </a:prstGeom>
          <a:noFill/>
        </p:spPr>
      </p:pic>
      <p:sp>
        <p:nvSpPr>
          <p:cNvPr id="3" name="矩形 2"/>
          <p:cNvSpPr/>
          <p:nvPr/>
        </p:nvSpPr>
        <p:spPr>
          <a:xfrm>
            <a:off x="2757853" y="2108549"/>
            <a:ext cx="7335716"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概率论只不过是把常识用数学公式表达了出来</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拉普拉斯</a:t>
            </a:r>
          </a:p>
        </p:txBody>
      </p:sp>
      <p:sp>
        <p:nvSpPr>
          <p:cNvPr id="12" name="矩形 11"/>
          <p:cNvSpPr/>
          <p:nvPr/>
        </p:nvSpPr>
        <p:spPr>
          <a:xfrm>
            <a:off x="771615" y="3255460"/>
            <a:ext cx="6754767" cy="3516347"/>
          </a:xfrm>
          <a:prstGeom prst="rect">
            <a:avLst/>
          </a:prstGeom>
        </p:spPr>
        <p:txBody>
          <a:bodyPr wrap="square">
            <a:spAutoFit/>
          </a:bodyPr>
          <a:lstStyle/>
          <a:p>
            <a:pPr>
              <a:lnSpc>
                <a:spcPct val="125000"/>
              </a:lnSpc>
              <a:buFont typeface="+mj-lt"/>
              <a:buAutoNum type="arabicPeriod"/>
            </a:pPr>
            <a:r>
              <a:rPr lang="zh-CN" altLang="en-US" sz="2200" b="1" dirty="0" smtClean="0">
                <a:solidFill>
                  <a:srgbClr val="0070C0"/>
                </a:solidFill>
                <a:latin typeface="微软雅黑" panose="020B0503020204020204" pitchFamily="34" charset="-122"/>
                <a:ea typeface="微软雅黑" panose="020B0503020204020204" pitchFamily="34" charset="-122"/>
              </a:rPr>
              <a:t>  计算</a:t>
            </a:r>
            <a:r>
              <a:rPr lang="zh-CN" altLang="en-US" sz="2200" b="1" dirty="0">
                <a:solidFill>
                  <a:srgbClr val="0070C0"/>
                </a:solidFill>
                <a:latin typeface="微软雅黑" panose="020B0503020204020204" pitchFamily="34" charset="-122"/>
                <a:ea typeface="微软雅黑" panose="020B0503020204020204" pitchFamily="34" charset="-122"/>
              </a:rPr>
              <a:t>先验概率：</a:t>
            </a:r>
            <a:r>
              <a:rPr lang="zh-CN" altLang="en-US" dirty="0" smtClean="0">
                <a:latin typeface="微软雅黑" panose="020B0503020204020204" pitchFamily="34" charset="-122"/>
                <a:ea typeface="微软雅黑" panose="020B0503020204020204" pitchFamily="34" charset="-122"/>
              </a:rPr>
              <a:t>你同桌没有任何症状的情况下可能得感冒的概率是多少？</a:t>
            </a:r>
            <a:endParaRPr lang="en-US" altLang="zh-CN" dirty="0" smtClean="0">
              <a:latin typeface="微软雅黑" panose="020B0503020204020204" pitchFamily="34" charset="-122"/>
              <a:ea typeface="微软雅黑" panose="020B0503020204020204" pitchFamily="34" charset="-122"/>
            </a:endParaRPr>
          </a:p>
          <a:p>
            <a:pPr>
              <a:lnSpc>
                <a:spcPct val="125000"/>
              </a:lnSpc>
            </a:pPr>
            <a:endParaRPr lang="en-US" altLang="zh-CN" dirty="0" smtClean="0">
              <a:latin typeface="微软雅黑" panose="020B0503020204020204" pitchFamily="34" charset="-122"/>
              <a:ea typeface="微软雅黑" panose="020B0503020204020204" pitchFamily="34" charset="-122"/>
            </a:endParaRPr>
          </a:p>
          <a:p>
            <a:pPr indent="-457200">
              <a:lnSpc>
                <a:spcPct val="125000"/>
              </a:lnSpc>
              <a:buFont typeface="+mj-lt"/>
              <a:buAutoNum type="arabicPeriod" startAt="2"/>
            </a:pPr>
            <a:r>
              <a:rPr lang="zh-CN" altLang="en-US" sz="2200" b="1" dirty="0">
                <a:solidFill>
                  <a:srgbClr val="0070C0"/>
                </a:solidFill>
                <a:latin typeface="微软雅黑" panose="020B0503020204020204" pitchFamily="34" charset="-122"/>
                <a:ea typeface="微软雅黑" panose="020B0503020204020204" pitchFamily="34" charset="-122"/>
              </a:rPr>
              <a:t>为每个属性计算条件概率：</a:t>
            </a:r>
            <a:r>
              <a:rPr lang="zh-CN" altLang="en-US" dirty="0">
                <a:latin typeface="微软雅黑" panose="020B0503020204020204" pitchFamily="34" charset="-122"/>
                <a:ea typeface="微软雅黑" panose="020B0503020204020204" pitchFamily="34" charset="-122"/>
              </a:rPr>
              <a:t>如果你同桌感冒了， 那么他会打喷嚏的概率是多少， 如果他没感冒， 出现打喷嚏症状的概率有多少？ </a:t>
            </a:r>
            <a:r>
              <a:rPr lang="zh-CN" altLang="en-US" sz="2200" b="1" dirty="0">
                <a:solidFill>
                  <a:srgbClr val="0070C0"/>
                </a:solidFill>
                <a:latin typeface="微软雅黑" panose="020B0503020204020204" pitchFamily="34" charset="-122"/>
                <a:ea typeface="微软雅黑" panose="020B0503020204020204" pitchFamily="34" charset="-122"/>
              </a:rPr>
              <a:t> </a:t>
            </a:r>
            <a:endParaRPr lang="en-US" altLang="zh-CN" sz="2200" b="1" dirty="0">
              <a:solidFill>
                <a:srgbClr val="0070C0"/>
              </a:solidFill>
              <a:latin typeface="微软雅黑" panose="020B0503020204020204" pitchFamily="34" charset="-122"/>
              <a:ea typeface="微软雅黑" panose="020B0503020204020204" pitchFamily="34" charset="-122"/>
            </a:endParaRPr>
          </a:p>
          <a:p>
            <a:pPr>
              <a:lnSpc>
                <a:spcPct val="125000"/>
              </a:lnSpc>
              <a:buFont typeface="+mj-lt"/>
              <a:buAutoNum type="arabicPeriod" startAt="2"/>
            </a:pPr>
            <a:endParaRPr lang="en-US" altLang="zh-CN" dirty="0" smtClean="0">
              <a:latin typeface="微软雅黑" panose="020B0503020204020204" pitchFamily="34" charset="-122"/>
              <a:ea typeface="微软雅黑" panose="020B0503020204020204" pitchFamily="34" charset="-122"/>
            </a:endParaRPr>
          </a:p>
          <a:p>
            <a:pPr>
              <a:lnSpc>
                <a:spcPct val="125000"/>
              </a:lnSpc>
              <a:buFont typeface="+mj-lt"/>
              <a:buAutoNum type="arabicPeriod" startAt="2"/>
            </a:pPr>
            <a:r>
              <a:rPr lang="zh-CN" altLang="en-US" sz="2200" b="1" dirty="0" smtClean="0">
                <a:solidFill>
                  <a:srgbClr val="0070C0"/>
                </a:solidFill>
                <a:latin typeface="微软雅黑" panose="020B0503020204020204" pitchFamily="34" charset="-122"/>
                <a:ea typeface="微软雅黑" panose="020B0503020204020204" pitchFamily="34" charset="-122"/>
              </a:rPr>
              <a:t>  计算</a:t>
            </a:r>
            <a:r>
              <a:rPr lang="zh-CN" altLang="en-US" sz="2200" b="1" dirty="0">
                <a:solidFill>
                  <a:srgbClr val="0070C0"/>
                </a:solidFill>
                <a:latin typeface="微软雅黑" panose="020B0503020204020204" pitchFamily="34" charset="-122"/>
                <a:ea typeface="微软雅黑" panose="020B0503020204020204" pitchFamily="34" charset="-122"/>
              </a:rPr>
              <a:t>后验概率：</a:t>
            </a:r>
            <a:r>
              <a:rPr lang="zh-CN" altLang="en-US" dirty="0" smtClean="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求解最终问题，这才是</a:t>
            </a:r>
            <a:r>
              <a:rPr lang="zh-CN" altLang="en-US" dirty="0" smtClean="0">
                <a:latin typeface="微软雅黑" panose="020B0503020204020204" pitchFamily="34" charset="-122"/>
                <a:ea typeface="微软雅黑" panose="020B0503020204020204" pitchFamily="34" charset="-122"/>
              </a:rPr>
              <a:t>拥有贝叶斯思想的</a:t>
            </a:r>
            <a:r>
              <a:rPr lang="zh-CN" altLang="en-US" dirty="0">
                <a:latin typeface="微软雅黑" panose="020B0503020204020204" pitchFamily="34" charset="-122"/>
                <a:ea typeface="微软雅黑" panose="020B0503020204020204" pitchFamily="34" charset="-122"/>
              </a:rPr>
              <a:t>你该做的分析</a:t>
            </a:r>
            <a:r>
              <a:rPr lang="zh-CN" altLang="en-US" dirty="0">
                <a:latin typeface="PingFang SC"/>
              </a:rPr>
              <a:t>。</a:t>
            </a:r>
            <a:endParaRPr lang="zh-CN" altLang="en-US" b="0" i="0" dirty="0">
              <a:effectLst/>
              <a:latin typeface="PingFang SC"/>
            </a:endParaRPr>
          </a:p>
        </p:txBody>
      </p:sp>
    </p:spTree>
    <p:extLst>
      <p:ext uri="{BB962C8B-B14F-4D97-AF65-F5344CB8AC3E}">
        <p14:creationId xmlns:p14="http://schemas.microsoft.com/office/powerpoint/2010/main" val="3405759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贝叶斯</a:t>
            </a:r>
            <a:r>
              <a:rPr lang="zh-CN" altLang="en-US" sz="3600" b="1" dirty="0">
                <a:latin typeface="微软雅黑" panose="020B0503020204020204" pitchFamily="34" charset="-122"/>
                <a:ea typeface="微软雅黑" panose="020B0503020204020204" pitchFamily="34" charset="-122"/>
              </a:rPr>
              <a:t>理论</a:t>
            </a:r>
          </a:p>
        </p:txBody>
      </p:sp>
      <p:pic>
        <p:nvPicPr>
          <p:cNvPr id="3" name="图片 2"/>
          <p:cNvPicPr>
            <a:picLocks noChangeAspect="1"/>
          </p:cNvPicPr>
          <p:nvPr/>
        </p:nvPicPr>
        <p:blipFill>
          <a:blip r:embed="rId2"/>
          <a:stretch>
            <a:fillRect/>
          </a:stretch>
        </p:blipFill>
        <p:spPr>
          <a:xfrm>
            <a:off x="807344" y="1586664"/>
            <a:ext cx="5988091" cy="1223201"/>
          </a:xfrm>
          <a:prstGeom prst="rect">
            <a:avLst/>
          </a:prstGeom>
        </p:spPr>
      </p:pic>
      <p:pic>
        <p:nvPicPr>
          <p:cNvPr id="23" name="图片 22"/>
          <p:cNvPicPr>
            <a:picLocks noChangeAspect="1"/>
          </p:cNvPicPr>
          <p:nvPr/>
        </p:nvPicPr>
        <p:blipFill>
          <a:blip r:embed="rId3"/>
          <a:stretch>
            <a:fillRect/>
          </a:stretch>
        </p:blipFill>
        <p:spPr>
          <a:xfrm>
            <a:off x="4015186" y="3311172"/>
            <a:ext cx="3434683" cy="626473"/>
          </a:xfrm>
          <a:prstGeom prst="rect">
            <a:avLst/>
          </a:prstGeom>
        </p:spPr>
      </p:pic>
      <p:sp>
        <p:nvSpPr>
          <p:cNvPr id="7" name="矩形 6"/>
          <p:cNvSpPr/>
          <p:nvPr/>
        </p:nvSpPr>
        <p:spPr>
          <a:xfrm>
            <a:off x="537837" y="1334636"/>
            <a:ext cx="1569660" cy="369332"/>
          </a:xfrm>
          <a:prstGeom prst="rect">
            <a:avLst/>
          </a:prstGeom>
        </p:spPr>
        <p:txBody>
          <a:bodyPr wrap="none">
            <a:spAutoFit/>
          </a:bodyPr>
          <a:lstStyle/>
          <a:p>
            <a:pPr lvl="0"/>
            <a:r>
              <a:rPr lang="zh-CN" altLang="en-US" b="1" dirty="0" smtClean="0">
                <a:solidFill>
                  <a:srgbClr val="0070C0"/>
                </a:solidFill>
                <a:latin typeface="微软雅黑" panose="020B0503020204020204" pitchFamily="34" charset="-122"/>
                <a:ea typeface="微软雅黑" panose="020B0503020204020204" pitchFamily="34" charset="-122"/>
                <a:sym typeface="+mn-ea"/>
              </a:rPr>
              <a:t>贝叶斯公式：</a:t>
            </a:r>
            <a:endParaRPr lang="zh-CN" altLang="en-US" b="1" dirty="0">
              <a:solidFill>
                <a:srgbClr val="0070C0"/>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4"/>
          <a:stretch>
            <a:fillRect/>
          </a:stretch>
        </p:blipFill>
        <p:spPr>
          <a:xfrm>
            <a:off x="6661186" y="1414914"/>
            <a:ext cx="5238377" cy="1778263"/>
          </a:xfrm>
          <a:prstGeom prst="rect">
            <a:avLst/>
          </a:prstGeom>
        </p:spPr>
      </p:pic>
      <p:pic>
        <p:nvPicPr>
          <p:cNvPr id="16" name="图片 15"/>
          <p:cNvPicPr>
            <a:picLocks noChangeAspect="1"/>
          </p:cNvPicPr>
          <p:nvPr/>
        </p:nvPicPr>
        <p:blipFill>
          <a:blip r:embed="rId5"/>
          <a:stretch>
            <a:fillRect/>
          </a:stretch>
        </p:blipFill>
        <p:spPr>
          <a:xfrm>
            <a:off x="1070834" y="3234014"/>
            <a:ext cx="2374001" cy="660088"/>
          </a:xfrm>
          <a:prstGeom prst="rect">
            <a:avLst/>
          </a:prstGeom>
        </p:spPr>
      </p:pic>
      <p:sp>
        <p:nvSpPr>
          <p:cNvPr id="27" name="矩形 26"/>
          <p:cNvSpPr/>
          <p:nvPr/>
        </p:nvSpPr>
        <p:spPr>
          <a:xfrm>
            <a:off x="507040" y="2788205"/>
            <a:ext cx="2031325" cy="369332"/>
          </a:xfrm>
          <a:prstGeom prst="rect">
            <a:avLst/>
          </a:prstGeom>
        </p:spPr>
        <p:txBody>
          <a:bodyPr wrap="none">
            <a:spAutoFit/>
          </a:bodyPr>
          <a:lstStyle/>
          <a:p>
            <a:pPr lvl="0"/>
            <a:r>
              <a:rPr lang="zh-CN" altLang="en-US" b="1" dirty="0" smtClean="0">
                <a:solidFill>
                  <a:srgbClr val="0070C0"/>
                </a:solidFill>
                <a:latin typeface="微软雅黑" panose="020B0503020204020204" pitchFamily="34" charset="-122"/>
                <a:ea typeface="微软雅黑" panose="020B0503020204020204" pitchFamily="34" charset="-122"/>
                <a:sym typeface="+mn-ea"/>
              </a:rPr>
              <a:t>推广到多个类别：</a:t>
            </a:r>
            <a:endParaRPr lang="zh-CN" altLang="en-US" b="1" dirty="0">
              <a:solidFill>
                <a:srgbClr val="0070C0"/>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507039" y="4026158"/>
            <a:ext cx="1569660" cy="369332"/>
          </a:xfrm>
          <a:prstGeom prst="rect">
            <a:avLst/>
          </a:prstGeom>
        </p:spPr>
        <p:txBody>
          <a:bodyPr wrap="none">
            <a:spAutoFit/>
          </a:bodyPr>
          <a:lstStyle/>
          <a:p>
            <a:pPr lvl="0"/>
            <a:r>
              <a:rPr lang="zh-CN" altLang="en-US" b="1" dirty="0" smtClean="0">
                <a:solidFill>
                  <a:srgbClr val="0070C0"/>
                </a:solidFill>
                <a:latin typeface="微软雅黑" panose="020B0503020204020204" pitchFamily="34" charset="-122"/>
                <a:ea typeface="微软雅黑" panose="020B0503020204020204" pitchFamily="34" charset="-122"/>
                <a:sym typeface="+mn-ea"/>
              </a:rPr>
              <a:t>朴素贝叶斯：</a:t>
            </a:r>
            <a:endParaRPr lang="zh-CN" altLang="en-US" b="1" dirty="0">
              <a:solidFill>
                <a:srgbClr val="0070C0"/>
              </a:solidFill>
              <a:latin typeface="微软雅黑" panose="020B0503020204020204" pitchFamily="34" charset="-122"/>
              <a:ea typeface="微软雅黑" panose="020B0503020204020204" pitchFamily="34" charset="-122"/>
              <a:sym typeface="+mn-ea"/>
            </a:endParaRPr>
          </a:p>
        </p:txBody>
      </p:sp>
      <p:pic>
        <p:nvPicPr>
          <p:cNvPr id="19" name="图片 18"/>
          <p:cNvPicPr>
            <a:picLocks noChangeAspect="1"/>
          </p:cNvPicPr>
          <p:nvPr/>
        </p:nvPicPr>
        <p:blipFill>
          <a:blip r:embed="rId6"/>
          <a:stretch>
            <a:fillRect/>
          </a:stretch>
        </p:blipFill>
        <p:spPr>
          <a:xfrm>
            <a:off x="1070834" y="4457923"/>
            <a:ext cx="3790950" cy="609600"/>
          </a:xfrm>
          <a:prstGeom prst="rect">
            <a:avLst/>
          </a:prstGeom>
        </p:spPr>
      </p:pic>
      <p:pic>
        <p:nvPicPr>
          <p:cNvPr id="21" name="图片 20"/>
          <p:cNvPicPr>
            <a:picLocks noChangeAspect="1"/>
          </p:cNvPicPr>
          <p:nvPr/>
        </p:nvPicPr>
        <p:blipFill>
          <a:blip r:embed="rId7"/>
          <a:stretch>
            <a:fillRect/>
          </a:stretch>
        </p:blipFill>
        <p:spPr>
          <a:xfrm>
            <a:off x="5369092" y="4209533"/>
            <a:ext cx="4533900" cy="914400"/>
          </a:xfrm>
          <a:prstGeom prst="rect">
            <a:avLst/>
          </a:prstGeom>
        </p:spPr>
      </p:pic>
      <p:pic>
        <p:nvPicPr>
          <p:cNvPr id="24" name="图片 23"/>
          <p:cNvPicPr>
            <a:picLocks noChangeAspect="1"/>
          </p:cNvPicPr>
          <p:nvPr/>
        </p:nvPicPr>
        <p:blipFill>
          <a:blip r:embed="rId8"/>
          <a:stretch>
            <a:fillRect/>
          </a:stretch>
        </p:blipFill>
        <p:spPr>
          <a:xfrm>
            <a:off x="967238" y="5360367"/>
            <a:ext cx="4448175" cy="647700"/>
          </a:xfrm>
          <a:prstGeom prst="rect">
            <a:avLst/>
          </a:prstGeom>
        </p:spPr>
      </p:pic>
      <p:pic>
        <p:nvPicPr>
          <p:cNvPr id="26" name="图片 25"/>
          <p:cNvPicPr>
            <a:picLocks noChangeAspect="1"/>
          </p:cNvPicPr>
          <p:nvPr/>
        </p:nvPicPr>
        <p:blipFill>
          <a:blip r:embed="rId9"/>
          <a:stretch>
            <a:fillRect/>
          </a:stretch>
        </p:blipFill>
        <p:spPr>
          <a:xfrm>
            <a:off x="5864294" y="5160763"/>
            <a:ext cx="3981450" cy="1009650"/>
          </a:xfrm>
          <a:prstGeom prst="rect">
            <a:avLst/>
          </a:prstGeom>
        </p:spPr>
      </p:pic>
      <p:cxnSp>
        <p:nvCxnSpPr>
          <p:cNvPr id="34" name="直接连接符 33"/>
          <p:cNvCxnSpPr/>
          <p:nvPr/>
        </p:nvCxnSpPr>
        <p:spPr>
          <a:xfrm>
            <a:off x="4129238" y="5909289"/>
            <a:ext cx="2367815" cy="433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6497053" y="6039851"/>
            <a:ext cx="2117558" cy="3032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796919" y="6261228"/>
            <a:ext cx="1797415" cy="369332"/>
          </a:xfrm>
          <a:prstGeom prst="rect">
            <a:avLst/>
          </a:prstGeom>
          <a:noFill/>
        </p:spPr>
        <p:txBody>
          <a:bodyPr wrap="square" rtlCol="0">
            <a:spAutoFit/>
          </a:bodyPr>
          <a:lstStyle/>
          <a:p>
            <a:r>
              <a:rPr lang="zh-CN" altLang="en-US" b="1" dirty="0" smtClean="0">
                <a:solidFill>
                  <a:srgbClr val="FF0000"/>
                </a:solidFill>
              </a:rPr>
              <a:t>条件独立假设</a:t>
            </a:r>
            <a:endParaRPr lang="zh-CN" altLang="en-US" b="1"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9" grpId="0"/>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sp>
        <p:nvSpPr>
          <p:cNvPr id="18" name="文本框 17"/>
          <p:cNvSpPr txBox="1"/>
          <p:nvPr/>
        </p:nvSpPr>
        <p:spPr>
          <a:xfrm>
            <a:off x="676735" y="3003589"/>
            <a:ext cx="3799940" cy="369332"/>
          </a:xfrm>
          <a:prstGeom prst="rect">
            <a:avLst/>
          </a:prstGeom>
          <a:solidFill>
            <a:schemeClr val="bg1"/>
          </a:solidFill>
        </p:spPr>
        <p:txBody>
          <a:bodyPr wrap="square" rtlCol="0" anchor="t">
            <a:spAutoFit/>
          </a:bodyPr>
          <a:lstStyle/>
          <a:p>
            <a:pPr marL="342900" lvl="0" indent="-342900" algn="l">
              <a:buFont typeface="+mj-ea"/>
              <a:buAutoNum type="circleNumDbPlain" startAt="2"/>
            </a:pPr>
            <a:r>
              <a:rPr lang="zh-CN" altLang="en-US" dirty="0">
                <a:latin typeface="微软雅黑" panose="020B0503020204020204" pitchFamily="34" charset="-122"/>
                <a:ea typeface="微软雅黑" panose="020B0503020204020204" pitchFamily="34" charset="-122"/>
                <a:sym typeface="+mn-ea"/>
              </a:rPr>
              <a:t>为每个属性计算条件概率</a:t>
            </a:r>
            <a:r>
              <a:rPr lang="zh-CN" altLang="en-US" i="1" dirty="0">
                <a:latin typeface="微软雅黑" panose="020B0503020204020204" pitchFamily="34" charset="-122"/>
                <a:ea typeface="微软雅黑" panose="020B0503020204020204" pitchFamily="34" charset="-122"/>
                <a:sym typeface="+mn-ea"/>
              </a:rPr>
              <a:t>P(x</a:t>
            </a:r>
            <a:r>
              <a:rPr lang="zh-CN" altLang="en-US" i="1" baseline="-25000" dirty="0">
                <a:latin typeface="微软雅黑" panose="020B0503020204020204" pitchFamily="34" charset="-122"/>
                <a:ea typeface="微软雅黑" panose="020B0503020204020204" pitchFamily="34" charset="-122"/>
                <a:sym typeface="+mn-ea"/>
              </a:rPr>
              <a:t>i</a:t>
            </a:r>
            <a:r>
              <a:rPr lang="zh-CN" altLang="en-US" i="1" dirty="0">
                <a:latin typeface="微软雅黑" panose="020B0503020204020204" pitchFamily="34" charset="-122"/>
                <a:ea typeface="微软雅黑" panose="020B0503020204020204" pitchFamily="34" charset="-122"/>
                <a:sym typeface="+mn-ea"/>
              </a:rPr>
              <a:t>|c)</a:t>
            </a:r>
          </a:p>
        </p:txBody>
      </p:sp>
      <p:sp>
        <p:nvSpPr>
          <p:cNvPr id="20" name="文本框 19"/>
          <p:cNvSpPr txBox="1"/>
          <p:nvPr/>
        </p:nvSpPr>
        <p:spPr>
          <a:xfrm>
            <a:off x="675229" y="4210520"/>
            <a:ext cx="4775200" cy="369332"/>
          </a:xfrm>
          <a:prstGeom prst="rect">
            <a:avLst/>
          </a:prstGeom>
          <a:noFill/>
        </p:spPr>
        <p:txBody>
          <a:bodyPr wrap="square" rtlCol="0" anchor="t">
            <a:spAutoFit/>
          </a:bodyPr>
          <a:lstStyle/>
          <a:p>
            <a:pPr marL="342900" lvl="0" indent="-342900" algn="l">
              <a:buFont typeface="+mj-ea"/>
              <a:buAutoNum type="circleNumDbPlain" startAt="3"/>
            </a:pPr>
            <a:r>
              <a:rPr lang="zh-CN" altLang="en-US" dirty="0">
                <a:latin typeface="微软雅黑" panose="020B0503020204020204" pitchFamily="34" charset="-122"/>
                <a:ea typeface="微软雅黑" panose="020B0503020204020204" pitchFamily="34" charset="-122"/>
                <a:sym typeface="+mn-ea"/>
              </a:rPr>
              <a:t>计算</a:t>
            </a:r>
            <a:r>
              <a:rPr lang="zh-CN" altLang="en-US" dirty="0" smtClean="0">
                <a:latin typeface="微软雅黑" panose="020B0503020204020204" pitchFamily="34" charset="-122"/>
                <a:ea typeface="微软雅黑" panose="020B0503020204020204" pitchFamily="34" charset="-122"/>
                <a:sym typeface="+mn-ea"/>
              </a:rPr>
              <a:t>后验概率</a:t>
            </a:r>
            <a:endParaRPr lang="zh-CN" altLang="en-US" dirty="0">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675230" y="2201587"/>
            <a:ext cx="2087245" cy="368300"/>
          </a:xfrm>
          <a:prstGeom prst="rect">
            <a:avLst/>
          </a:prstGeom>
          <a:noFill/>
        </p:spPr>
        <p:txBody>
          <a:bodyPr wrap="none" rtlCol="0" anchor="t">
            <a:spAutoFit/>
          </a:bodyPr>
          <a:lstStyle/>
          <a:p>
            <a:pPr marL="342900" indent="-342900">
              <a:buFont typeface="+mj-ea"/>
              <a:buAutoNum type="circleNumDbPlain"/>
            </a:pPr>
            <a:r>
              <a:rPr lang="zh-CN" altLang="en-US" dirty="0">
                <a:latin typeface="微软雅黑" panose="020B0503020204020204" pitchFamily="34" charset="-122"/>
                <a:ea typeface="微软雅黑" panose="020B0503020204020204" pitchFamily="34" charset="-122"/>
                <a:sym typeface="+mn-ea"/>
              </a:rPr>
              <a:t>估计先验概率P(c)</a:t>
            </a:r>
            <a:endParaRPr lang="zh-CN" altLang="en-US" dirty="0"/>
          </a:p>
        </p:txBody>
      </p:sp>
      <p:sp>
        <p:nvSpPr>
          <p:cNvPr id="9" name="矩形 8"/>
          <p:cNvSpPr/>
          <p:nvPr/>
        </p:nvSpPr>
        <p:spPr>
          <a:xfrm>
            <a:off x="675229" y="1373888"/>
            <a:ext cx="11038715" cy="861774"/>
          </a:xfrm>
          <a:prstGeom prst="rect">
            <a:avLst/>
          </a:prstGeom>
          <a:solidFill>
            <a:srgbClr val="F2FFFB"/>
          </a:solidFill>
          <a:ln w="19050">
            <a:solidFill>
              <a:schemeClr val="accent6"/>
            </a:solidFill>
            <a:prstDash val="sysDash"/>
          </a:ln>
        </p:spPr>
        <p:txBody>
          <a:bodyPr wrap="square" rtlCol="0" anchor="t">
            <a:spAutoFit/>
          </a:bodyPr>
          <a:lstStyle/>
          <a:p>
            <a:pPr lvl="0">
              <a:lnSpc>
                <a:spcPct val="125000"/>
              </a:lnSpc>
            </a:pPr>
            <a:r>
              <a:rPr lang="zh-CN" altLang="en-US" sz="2000" dirty="0" smtClean="0">
                <a:latin typeface="微软雅黑" panose="020B0503020204020204" pitchFamily="34" charset="-122"/>
                <a:ea typeface="微软雅黑" panose="020B0503020204020204" pitchFamily="34" charset="-122"/>
                <a:sym typeface="+mn-ea"/>
              </a:rPr>
              <a:t>       举个栗子：一对</a:t>
            </a:r>
            <a:r>
              <a:rPr lang="zh-CN" altLang="en-US" sz="2000" dirty="0">
                <a:latin typeface="微软雅黑" panose="020B0503020204020204" pitchFamily="34" charset="-122"/>
                <a:ea typeface="微软雅黑" panose="020B0503020204020204" pitchFamily="34" charset="-122"/>
                <a:sym typeface="+mn-ea"/>
              </a:rPr>
              <a:t>男女朋友，</a:t>
            </a:r>
            <a:r>
              <a:rPr lang="zh-CN" altLang="en-US" sz="2000" dirty="0" smtClean="0">
                <a:latin typeface="微软雅黑" panose="020B0503020204020204" pitchFamily="34" charset="-122"/>
                <a:ea typeface="微软雅黑" panose="020B0503020204020204" pitchFamily="34" charset="-122"/>
                <a:sym typeface="+mn-ea"/>
              </a:rPr>
              <a:t>男生向女生</a:t>
            </a:r>
            <a:r>
              <a:rPr lang="zh-CN" altLang="en-US" sz="2000" dirty="0">
                <a:latin typeface="微软雅黑" panose="020B0503020204020204" pitchFamily="34" charset="-122"/>
                <a:ea typeface="微软雅黑" panose="020B0503020204020204" pitchFamily="34" charset="-122"/>
                <a:sym typeface="+mn-ea"/>
              </a:rPr>
              <a:t>求婚，男生的四个特点分别是不帅，性格不好，身高矮，不上进，请你判断一下</a:t>
            </a:r>
            <a:r>
              <a:rPr lang="zh-CN" altLang="en-US" sz="2000" dirty="0" smtClean="0">
                <a:latin typeface="微软雅黑" panose="020B0503020204020204" pitchFamily="34" charset="-122"/>
                <a:ea typeface="微软雅黑" panose="020B0503020204020204" pitchFamily="34" charset="-122"/>
                <a:sym typeface="+mn-ea"/>
              </a:rPr>
              <a:t>女生</a:t>
            </a:r>
            <a:r>
              <a:rPr lang="zh-CN" altLang="en-US" sz="2000" dirty="0">
                <a:latin typeface="微软雅黑" panose="020B0503020204020204" pitchFamily="34" charset="-122"/>
                <a:ea typeface="微软雅黑" panose="020B0503020204020204" pitchFamily="34" charset="-122"/>
                <a:sym typeface="+mn-ea"/>
              </a:rPr>
              <a:t>是嫁还是不嫁</a:t>
            </a:r>
            <a:r>
              <a:rPr lang="zh-CN" altLang="en-US" sz="2000" dirty="0" smtClean="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764822" y="2252816"/>
            <a:ext cx="5375679" cy="3628528"/>
          </a:xfrm>
          <a:prstGeom prst="rect">
            <a:avLst/>
          </a:prstGeom>
        </p:spPr>
      </p:pic>
      <p:pic>
        <p:nvPicPr>
          <p:cNvPr id="8" name="图片 7"/>
          <p:cNvPicPr>
            <a:picLocks noChangeAspect="1"/>
          </p:cNvPicPr>
          <p:nvPr/>
        </p:nvPicPr>
        <p:blipFill>
          <a:blip r:embed="rId3"/>
          <a:stretch>
            <a:fillRect/>
          </a:stretch>
        </p:blipFill>
        <p:spPr>
          <a:xfrm>
            <a:off x="528919" y="4727828"/>
            <a:ext cx="6235903" cy="948408"/>
          </a:xfrm>
          <a:prstGeom prst="rect">
            <a:avLst/>
          </a:prstGeom>
        </p:spPr>
      </p:pic>
      <p:sp>
        <p:nvSpPr>
          <p:cNvPr id="10" name="矩形 9"/>
          <p:cNvSpPr/>
          <p:nvPr/>
        </p:nvSpPr>
        <p:spPr>
          <a:xfrm>
            <a:off x="1286510" y="2594494"/>
            <a:ext cx="3647152"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嫁</a:t>
            </a:r>
            <a:r>
              <a:rPr lang="en-US" altLang="zh-CN" dirty="0">
                <a:solidFill>
                  <a:srgbClr val="4F4F4F"/>
                </a:solidFill>
                <a:latin typeface="Helvetica Neue"/>
              </a:rPr>
              <a:t>) = 6/12</a:t>
            </a:r>
            <a:r>
              <a:rPr lang="zh-CN" altLang="en-US" dirty="0">
                <a:solidFill>
                  <a:srgbClr val="4F4F4F"/>
                </a:solidFill>
                <a:latin typeface="Helvetica Neue"/>
              </a:rPr>
              <a:t>（总样本数） </a:t>
            </a:r>
            <a:r>
              <a:rPr lang="en-US" altLang="zh-CN" dirty="0">
                <a:solidFill>
                  <a:srgbClr val="4F4F4F"/>
                </a:solidFill>
                <a:latin typeface="Helvetica Neue"/>
              </a:rPr>
              <a:t>= 1/2</a:t>
            </a:r>
            <a:endParaRPr lang="zh-CN" altLang="en-US" dirty="0"/>
          </a:p>
        </p:txBody>
      </p:sp>
      <p:sp>
        <p:nvSpPr>
          <p:cNvPr id="15" name="矩形 14"/>
          <p:cNvSpPr/>
          <p:nvPr/>
        </p:nvSpPr>
        <p:spPr>
          <a:xfrm>
            <a:off x="4304372" y="3411617"/>
            <a:ext cx="2377574" cy="369332"/>
          </a:xfrm>
          <a:prstGeom prst="rect">
            <a:avLst/>
          </a:prstGeom>
        </p:spPr>
        <p:txBody>
          <a:bodyPr wrap="square">
            <a:spAutoFit/>
          </a:bodyPr>
          <a:lstStyle/>
          <a:p>
            <a:r>
              <a:rPr lang="en-US" altLang="zh-CN" dirty="0" smtClean="0">
                <a:solidFill>
                  <a:srgbClr val="4F4F4F"/>
                </a:solidFill>
                <a:latin typeface="Helvetica Neue"/>
              </a:rPr>
              <a:t>p</a:t>
            </a:r>
            <a:r>
              <a:rPr lang="en-US" altLang="zh-CN" dirty="0">
                <a:solidFill>
                  <a:srgbClr val="4F4F4F"/>
                </a:solidFill>
                <a:latin typeface="Helvetica Neue"/>
              </a:rPr>
              <a:t>(</a:t>
            </a:r>
            <a:r>
              <a:rPr lang="zh-CN" altLang="en-US" dirty="0">
                <a:solidFill>
                  <a:srgbClr val="4F4F4F"/>
                </a:solidFill>
                <a:latin typeface="Helvetica Neue"/>
              </a:rPr>
              <a:t>性格不好</a:t>
            </a:r>
            <a:r>
              <a:rPr lang="en-US" altLang="zh-CN" dirty="0">
                <a:solidFill>
                  <a:srgbClr val="4F4F4F"/>
                </a:solidFill>
                <a:latin typeface="Helvetica Neue"/>
              </a:rPr>
              <a:t>|</a:t>
            </a:r>
            <a:r>
              <a:rPr lang="zh-CN" altLang="en-US" dirty="0">
                <a:solidFill>
                  <a:srgbClr val="4F4F4F"/>
                </a:solidFill>
                <a:latin typeface="Helvetica Neue"/>
              </a:rPr>
              <a:t>嫁</a:t>
            </a:r>
            <a:r>
              <a:rPr lang="en-US" altLang="zh-CN" dirty="0">
                <a:solidFill>
                  <a:srgbClr val="4F4F4F"/>
                </a:solidFill>
                <a:latin typeface="Helvetica Neue"/>
              </a:rPr>
              <a:t>)= 1/6</a:t>
            </a:r>
            <a:endParaRPr lang="zh-CN" altLang="en-US" dirty="0"/>
          </a:p>
        </p:txBody>
      </p:sp>
      <p:sp>
        <p:nvSpPr>
          <p:cNvPr id="30" name="矩形 29"/>
          <p:cNvSpPr/>
          <p:nvPr/>
        </p:nvSpPr>
        <p:spPr>
          <a:xfrm>
            <a:off x="1104081" y="3421446"/>
            <a:ext cx="2839239"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不帅</a:t>
            </a:r>
            <a:r>
              <a:rPr lang="en-US" altLang="zh-CN" dirty="0">
                <a:solidFill>
                  <a:srgbClr val="4F4F4F"/>
                </a:solidFill>
                <a:latin typeface="Helvetica Neue"/>
              </a:rPr>
              <a:t>|</a:t>
            </a:r>
            <a:r>
              <a:rPr lang="zh-CN" altLang="en-US" dirty="0">
                <a:solidFill>
                  <a:srgbClr val="4F4F4F"/>
                </a:solidFill>
                <a:latin typeface="Helvetica Neue"/>
              </a:rPr>
              <a:t>嫁</a:t>
            </a:r>
            <a:r>
              <a:rPr lang="en-US" altLang="zh-CN" dirty="0">
                <a:solidFill>
                  <a:srgbClr val="4F4F4F"/>
                </a:solidFill>
                <a:latin typeface="Helvetica Neue"/>
              </a:rPr>
              <a:t>) = 3/6 = 1/2 </a:t>
            </a:r>
            <a:endParaRPr lang="zh-CN" altLang="en-US" dirty="0"/>
          </a:p>
        </p:txBody>
      </p:sp>
      <p:sp>
        <p:nvSpPr>
          <p:cNvPr id="31" name="矩形 30"/>
          <p:cNvSpPr/>
          <p:nvPr/>
        </p:nvSpPr>
        <p:spPr>
          <a:xfrm>
            <a:off x="1104081" y="3744259"/>
            <a:ext cx="2723823"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（不帅） </a:t>
            </a:r>
            <a:r>
              <a:rPr lang="en-US" altLang="zh-CN" dirty="0">
                <a:solidFill>
                  <a:srgbClr val="4F4F4F"/>
                </a:solidFill>
                <a:latin typeface="Helvetica Neue"/>
              </a:rPr>
              <a:t>= 4/12 = 1/3</a:t>
            </a:r>
            <a:endParaRPr lang="zh-CN" altLang="en-US" dirty="0"/>
          </a:p>
        </p:txBody>
      </p:sp>
      <p:sp>
        <p:nvSpPr>
          <p:cNvPr id="32" name="矩形 31"/>
          <p:cNvSpPr/>
          <p:nvPr/>
        </p:nvSpPr>
        <p:spPr>
          <a:xfrm>
            <a:off x="816191" y="5881344"/>
            <a:ext cx="5378395" cy="369332"/>
          </a:xfrm>
          <a:prstGeom prst="rect">
            <a:avLst/>
          </a:prstGeom>
        </p:spPr>
        <p:txBody>
          <a:bodyPr wrap="none">
            <a:spAutoFit/>
          </a:bodyPr>
          <a:lstStyle/>
          <a:p>
            <a:r>
              <a:rPr lang="zh-CN" altLang="en-US" dirty="0" smtClean="0">
                <a:solidFill>
                  <a:srgbClr val="4F4F4F"/>
                </a:solidFill>
                <a:latin typeface="Helvetica Neue"/>
              </a:rPr>
              <a:t>不嫁</a:t>
            </a:r>
            <a:r>
              <a:rPr lang="en-US" altLang="zh-CN" dirty="0" smtClean="0">
                <a:solidFill>
                  <a:srgbClr val="4F4F4F"/>
                </a:solidFill>
                <a:latin typeface="Helvetica Neue"/>
              </a:rPr>
              <a:t>(1/6*1/2*1*1/2</a:t>
            </a:r>
            <a:r>
              <a:rPr lang="en-US" altLang="zh-CN" dirty="0">
                <a:solidFill>
                  <a:srgbClr val="4F4F4F"/>
                </a:solidFill>
                <a:latin typeface="Helvetica Neue"/>
              </a:rPr>
              <a:t>) &gt; </a:t>
            </a:r>
            <a:r>
              <a:rPr lang="zh-CN" altLang="en-US" dirty="0" smtClean="0">
                <a:solidFill>
                  <a:srgbClr val="4F4F4F"/>
                </a:solidFill>
                <a:latin typeface="Helvetica Neue"/>
              </a:rPr>
              <a:t>嫁</a:t>
            </a:r>
            <a:r>
              <a:rPr lang="en-US" altLang="zh-CN" dirty="0" smtClean="0">
                <a:solidFill>
                  <a:srgbClr val="4F4F4F"/>
                </a:solidFill>
                <a:latin typeface="Helvetica Neue"/>
              </a:rPr>
              <a:t>(</a:t>
            </a:r>
            <a:r>
              <a:rPr lang="en-US" altLang="zh-CN" dirty="0">
                <a:solidFill>
                  <a:srgbClr val="4F4F4F"/>
                </a:solidFill>
                <a:latin typeface="Helvetica Neue"/>
              </a:rPr>
              <a:t>1/2*1/6*1/6*1/6*1/2)</a:t>
            </a:r>
            <a:endParaRPr lang="zh-CN" altLang="en-US" dirty="0"/>
          </a:p>
        </p:txBody>
      </p:sp>
      <p:sp>
        <p:nvSpPr>
          <p:cNvPr id="33" name="矩形 32"/>
          <p:cNvSpPr/>
          <p:nvPr/>
        </p:nvSpPr>
        <p:spPr>
          <a:xfrm>
            <a:off x="6681946" y="5783843"/>
            <a:ext cx="2236510" cy="400110"/>
          </a:xfrm>
          <a:prstGeom prst="rect">
            <a:avLst/>
          </a:prstGeom>
        </p:spPr>
        <p:txBody>
          <a:bodyPr wrap="none">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sym typeface="+mn-ea"/>
              </a:rPr>
              <a:t>分析结果：不嫁！</a:t>
            </a:r>
            <a:endParaRPr lang="zh-CN" altLang="en-US" sz="2000" dirty="0">
              <a:solidFill>
                <a:srgbClr val="FF0000"/>
              </a:solidFill>
            </a:endParaRPr>
          </a:p>
        </p:txBody>
      </p:sp>
      <p:pic>
        <p:nvPicPr>
          <p:cNvPr id="6" name="图片 5"/>
          <p:cNvPicPr>
            <a:picLocks noChangeAspect="1"/>
          </p:cNvPicPr>
          <p:nvPr/>
        </p:nvPicPr>
        <p:blipFill>
          <a:blip r:embed="rId4"/>
          <a:stretch>
            <a:fillRect/>
          </a:stretch>
        </p:blipFill>
        <p:spPr>
          <a:xfrm>
            <a:off x="756874" y="1413812"/>
            <a:ext cx="496298" cy="428943"/>
          </a:xfrm>
          <a:prstGeom prst="rect">
            <a:avLst/>
          </a:prstGeom>
        </p:spPr>
      </p:pic>
    </p:spTree>
    <p:extLst>
      <p:ext uri="{BB962C8B-B14F-4D97-AF65-F5344CB8AC3E}">
        <p14:creationId xmlns:p14="http://schemas.microsoft.com/office/powerpoint/2010/main" val="449243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P spid="10" grpId="0"/>
      <p:bldP spid="15" grpId="0"/>
      <p:bldP spid="30" grpId="0"/>
      <p:bldP spid="31" grpId="0"/>
      <p:bldP spid="32" grpId="0"/>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6132" y="3968727"/>
            <a:ext cx="9029305" cy="2638351"/>
          </a:xfrm>
          <a:prstGeom prst="rect">
            <a:avLst/>
          </a:prstGeom>
        </p:spPr>
        <p:txBody>
          <a:bodyPr wrap="square">
            <a:spAutoFit/>
          </a:bodyPr>
          <a:lstStyle/>
          <a:p>
            <a:pPr>
              <a:lnSpc>
                <a:spcPct val="125000"/>
              </a:lnSpc>
            </a:pPr>
            <a:r>
              <a:rPr lang="zh-CN" altLang="en-US" sz="2200" b="1" dirty="0" smtClean="0">
                <a:solidFill>
                  <a:srgbClr val="0070C0"/>
                </a:solidFill>
                <a:latin typeface="微软雅黑" panose="020B0503020204020204" pitchFamily="34" charset="-122"/>
                <a:ea typeface="微软雅黑" panose="020B0503020204020204" pitchFamily="34" charset="-122"/>
              </a:rPr>
              <a:t>优点</a:t>
            </a:r>
            <a:r>
              <a:rPr lang="zh-CN" altLang="en-US" sz="2200" b="1" dirty="0">
                <a:solidFill>
                  <a:srgbClr val="0070C0"/>
                </a:solidFill>
                <a:latin typeface="微软雅黑" panose="020B0503020204020204" pitchFamily="34" charset="-122"/>
                <a:ea typeface="微软雅黑" panose="020B0503020204020204" pitchFamily="34" charset="-122"/>
              </a:rPr>
              <a:t>：</a:t>
            </a:r>
          </a:p>
          <a:p>
            <a:pPr>
              <a:lnSpc>
                <a:spcPct val="125000"/>
              </a:lnSpc>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算法逻辑简单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易于实现</a:t>
            </a:r>
          </a:p>
          <a:p>
            <a:pPr>
              <a:lnSpc>
                <a:spcPct val="125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）分类过程中时空开销小</a:t>
            </a:r>
          </a:p>
          <a:p>
            <a:pPr>
              <a:lnSpc>
                <a:spcPct val="125000"/>
              </a:lnSpc>
            </a:pPr>
            <a:r>
              <a:rPr lang="zh-CN" altLang="en-US" sz="2200" b="1" dirty="0" smtClean="0">
                <a:solidFill>
                  <a:srgbClr val="0070C0"/>
                </a:solidFill>
                <a:latin typeface="微软雅黑" panose="020B0503020204020204" pitchFamily="34" charset="-122"/>
                <a:ea typeface="微软雅黑" panose="020B0503020204020204" pitchFamily="34" charset="-122"/>
              </a:rPr>
              <a:t>缺点</a:t>
            </a:r>
            <a:r>
              <a:rPr lang="zh-CN" altLang="en-US" sz="2200" b="1" dirty="0">
                <a:solidFill>
                  <a:srgbClr val="0070C0"/>
                </a:solidFill>
                <a:latin typeface="微软雅黑" panose="020B0503020204020204" pitchFamily="34" charset="-122"/>
                <a:ea typeface="微软雅黑" panose="020B0503020204020204" pitchFamily="34" charset="-122"/>
              </a:rPr>
              <a:t>：</a:t>
            </a:r>
          </a:p>
          <a:p>
            <a:pPr>
              <a:lnSpc>
                <a:spcPct val="125000"/>
              </a:lnSpc>
            </a:pPr>
            <a:r>
              <a:rPr lang="zh-CN" altLang="en-US" dirty="0">
                <a:latin typeface="微软雅黑" panose="020B0503020204020204" pitchFamily="34" charset="-122"/>
                <a:ea typeface="微软雅黑" panose="020B0503020204020204" pitchFamily="34" charset="-122"/>
              </a:rPr>
              <a:t>    理论上，朴素贝叶斯模型与其他分类方法相比具有最小的误差率。但是实际上并非总是如此，这是因为朴素贝叶斯模型</a:t>
            </a:r>
            <a:r>
              <a:rPr lang="zh-CN" altLang="en-US" dirty="0">
                <a:solidFill>
                  <a:srgbClr val="FF0000"/>
                </a:solidFill>
                <a:latin typeface="微软雅黑" panose="020B0503020204020204" pitchFamily="34" charset="-122"/>
                <a:ea typeface="微软雅黑" panose="020B0503020204020204" pitchFamily="34" charset="-122"/>
              </a:rPr>
              <a:t>假设属性之间相互独立</a:t>
            </a:r>
            <a:r>
              <a:rPr lang="zh-CN" altLang="en-US" dirty="0">
                <a:latin typeface="微软雅黑" panose="020B0503020204020204" pitchFamily="34" charset="-122"/>
                <a:ea typeface="微软雅黑" panose="020B0503020204020204" pitchFamily="34" charset="-122"/>
              </a:rPr>
              <a:t>，这个假设在</a:t>
            </a:r>
            <a:r>
              <a:rPr lang="zh-CN" altLang="en-US" dirty="0">
                <a:solidFill>
                  <a:srgbClr val="FF0000"/>
                </a:solidFill>
                <a:latin typeface="微软雅黑" panose="020B0503020204020204" pitchFamily="34" charset="-122"/>
                <a:ea typeface="微软雅黑" panose="020B0503020204020204" pitchFamily="34" charset="-122"/>
              </a:rPr>
              <a:t>实际应用中往往是不成立</a:t>
            </a:r>
            <a:r>
              <a:rPr lang="zh-CN" altLang="en-US" dirty="0">
                <a:latin typeface="微软雅黑" panose="020B0503020204020204" pitchFamily="34" charset="-122"/>
                <a:ea typeface="微软雅黑" panose="020B0503020204020204" pitchFamily="34" charset="-122"/>
              </a:rPr>
              <a:t>的，在</a:t>
            </a:r>
            <a:r>
              <a:rPr lang="zh-CN" altLang="en-US" dirty="0">
                <a:solidFill>
                  <a:srgbClr val="FF0000"/>
                </a:solidFill>
                <a:latin typeface="微软雅黑" panose="020B0503020204020204" pitchFamily="34" charset="-122"/>
                <a:ea typeface="微软雅黑" panose="020B0503020204020204" pitchFamily="34" charset="-122"/>
              </a:rPr>
              <a:t>属性个数比较多或者属性之间相关性较大</a:t>
            </a:r>
            <a:r>
              <a:rPr lang="zh-CN" altLang="en-US" dirty="0">
                <a:latin typeface="微软雅黑" panose="020B0503020204020204" pitchFamily="34" charset="-122"/>
                <a:ea typeface="微软雅黑" panose="020B0503020204020204" pitchFamily="34" charset="-122"/>
              </a:rPr>
              <a:t>时，分类效果不好</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a:xfrm>
            <a:off x="789710" y="2445636"/>
            <a:ext cx="6507017" cy="1368713"/>
          </a:xfrm>
          <a:prstGeom prst="roundRect">
            <a:avLst/>
          </a:prstGeom>
          <a:noFill/>
          <a:ln w="19050">
            <a:solidFill>
              <a:srgbClr val="CC0099"/>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2947351" y="2120495"/>
            <a:ext cx="2099945" cy="437515"/>
          </a:xfrm>
          <a:prstGeom prst="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拉普拉斯修正</a:t>
            </a:r>
          </a:p>
        </p:txBody>
      </p:sp>
      <p:sp>
        <p:nvSpPr>
          <p:cNvPr id="9" name="矩形 8"/>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pic>
        <p:nvPicPr>
          <p:cNvPr id="10" name="图片 9"/>
          <p:cNvPicPr>
            <a:picLocks noChangeAspect="1"/>
          </p:cNvPicPr>
          <p:nvPr/>
        </p:nvPicPr>
        <p:blipFill rotWithShape="1">
          <a:blip r:embed="rId2"/>
          <a:srcRect l="1287" t="47020" r="24925" b="11494"/>
          <a:stretch/>
        </p:blipFill>
        <p:spPr>
          <a:xfrm>
            <a:off x="584153" y="1366293"/>
            <a:ext cx="6712574" cy="599583"/>
          </a:xfrm>
          <a:prstGeom prst="rect">
            <a:avLst/>
          </a:prstGeom>
        </p:spPr>
      </p:pic>
      <p:pic>
        <p:nvPicPr>
          <p:cNvPr id="11" name="图片 10"/>
          <p:cNvPicPr>
            <a:picLocks noChangeAspect="1"/>
          </p:cNvPicPr>
          <p:nvPr/>
        </p:nvPicPr>
        <p:blipFill>
          <a:blip r:embed="rId3"/>
          <a:stretch>
            <a:fillRect/>
          </a:stretch>
        </p:blipFill>
        <p:spPr>
          <a:xfrm>
            <a:off x="7857427" y="1464624"/>
            <a:ext cx="3622799" cy="2535959"/>
          </a:xfrm>
          <a:prstGeom prst="rect">
            <a:avLst/>
          </a:prstGeom>
        </p:spPr>
      </p:pic>
      <p:sp>
        <p:nvSpPr>
          <p:cNvPr id="14" name="矩形 13"/>
          <p:cNvSpPr/>
          <p:nvPr/>
        </p:nvSpPr>
        <p:spPr>
          <a:xfrm>
            <a:off x="824087" y="2719332"/>
            <a:ext cx="6096000" cy="923330"/>
          </a:xfrm>
          <a:prstGeom prst="rect">
            <a:avLst/>
          </a:prstGeom>
        </p:spPr>
        <p:txBody>
          <a:bodyPr>
            <a:spAutoFit/>
          </a:bodyPr>
          <a:lstStyle/>
          <a:p>
            <a:r>
              <a:rPr lang="zh-CN" altLang="en-US" dirty="0" smtClean="0">
                <a:latin typeface="微软雅黑" panose="020B0503020204020204" pitchFamily="34" charset="-122"/>
                <a:ea typeface="微软雅黑" panose="020B0503020204020204" pitchFamily="34" charset="-122"/>
              </a:rPr>
              <a:t>先验概率拉普拉斯修正</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条件</a:t>
            </a:r>
            <a:r>
              <a:rPr lang="zh-CN" altLang="en-US" dirty="0" smtClean="0">
                <a:latin typeface="微软雅黑" panose="020B0503020204020204" pitchFamily="34" charset="-122"/>
                <a:ea typeface="微软雅黑" panose="020B0503020204020204" pitchFamily="34" charset="-122"/>
              </a:rPr>
              <a:t>概率</a:t>
            </a:r>
            <a:r>
              <a:rPr lang="zh-CN" altLang="en-US" dirty="0">
                <a:latin typeface="微软雅黑" panose="020B0503020204020204" pitchFamily="34" charset="-122"/>
                <a:ea typeface="微软雅黑" panose="020B0503020204020204" pitchFamily="34" charset="-122"/>
              </a:rPr>
              <a:t>拉普拉斯修正</a:t>
            </a:r>
            <a:endParaRPr lang="en-US" altLang="zh-CN"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3441877" y="2646353"/>
            <a:ext cx="1110891" cy="488119"/>
          </a:xfrm>
          <a:prstGeom prst="rect">
            <a:avLst/>
          </a:prstGeom>
        </p:spPr>
      </p:pic>
      <p:pic>
        <p:nvPicPr>
          <p:cNvPr id="16" name="图片 15"/>
          <p:cNvPicPr>
            <a:picLocks noChangeAspect="1"/>
          </p:cNvPicPr>
          <p:nvPr/>
        </p:nvPicPr>
        <p:blipFill>
          <a:blip r:embed="rId5"/>
          <a:stretch>
            <a:fillRect/>
          </a:stretch>
        </p:blipFill>
        <p:spPr>
          <a:xfrm>
            <a:off x="5113375" y="2634203"/>
            <a:ext cx="1216562" cy="500269"/>
          </a:xfrm>
          <a:prstGeom prst="rect">
            <a:avLst/>
          </a:prstGeom>
        </p:spPr>
      </p:pic>
      <p:sp>
        <p:nvSpPr>
          <p:cNvPr id="17" name="右箭头 16"/>
          <p:cNvSpPr/>
          <p:nvPr/>
        </p:nvSpPr>
        <p:spPr>
          <a:xfrm>
            <a:off x="4552768" y="2732603"/>
            <a:ext cx="360977" cy="30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6"/>
          <a:stretch>
            <a:fillRect/>
          </a:stretch>
        </p:blipFill>
        <p:spPr>
          <a:xfrm>
            <a:off x="3441877" y="3299988"/>
            <a:ext cx="1358712" cy="452904"/>
          </a:xfrm>
          <a:prstGeom prst="rect">
            <a:avLst/>
          </a:prstGeom>
        </p:spPr>
      </p:pic>
      <p:sp>
        <p:nvSpPr>
          <p:cNvPr id="19" name="右箭头 18"/>
          <p:cNvSpPr/>
          <p:nvPr/>
        </p:nvSpPr>
        <p:spPr>
          <a:xfrm>
            <a:off x="4889808" y="3373359"/>
            <a:ext cx="360977" cy="30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389880" y="3219602"/>
            <a:ext cx="1527477" cy="488568"/>
          </a:xfrm>
          <a:prstGeom prst="rect">
            <a:avLst/>
          </a:prstGeom>
        </p:spPr>
      </p:pic>
    </p:spTree>
    <p:extLst>
      <p:ext uri="{BB962C8B-B14F-4D97-AF65-F5344CB8AC3E}">
        <p14:creationId xmlns:p14="http://schemas.microsoft.com/office/powerpoint/2010/main" val="605847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p:bldP spid="17"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794385" y="4504690"/>
            <a:ext cx="1086167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1" name="矩形 40"/>
          <p:cNvSpPr/>
          <p:nvPr/>
        </p:nvSpPr>
        <p:spPr>
          <a:xfrm>
            <a:off x="7168515" y="3119120"/>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0" name="矩形 39"/>
          <p:cNvSpPr/>
          <p:nvPr/>
        </p:nvSpPr>
        <p:spPr>
          <a:xfrm>
            <a:off x="795020" y="3114675"/>
            <a:ext cx="619061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矩形 38"/>
          <p:cNvSpPr/>
          <p:nvPr/>
        </p:nvSpPr>
        <p:spPr>
          <a:xfrm>
            <a:off x="7168515" y="1746250"/>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8" name="矩形 37"/>
          <p:cNvSpPr/>
          <p:nvPr/>
        </p:nvSpPr>
        <p:spPr>
          <a:xfrm>
            <a:off x="795020" y="1744345"/>
            <a:ext cx="6189980"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矩形 1"/>
          <p:cNvSpPr/>
          <p:nvPr/>
        </p:nvSpPr>
        <p:spPr>
          <a:xfrm>
            <a:off x="1539479" y="400051"/>
            <a:ext cx="7549276" cy="646331"/>
          </a:xfrm>
          <a:prstGeom prst="rect">
            <a:avLst/>
          </a:prstGeom>
        </p:spPr>
        <p:txBody>
          <a:bodyPr wrap="square">
            <a:spAutoFit/>
          </a:bodyPr>
          <a:lstStyle/>
          <a:p>
            <a:r>
              <a:rPr lang="en-US" altLang="zh-CN" sz="3600" b="1" dirty="0" smtClean="0">
                <a:latin typeface="微软雅黑" panose="020B0503020204020204" pitchFamily="34" charset="-122"/>
                <a:ea typeface="微软雅黑" panose="020B0503020204020204" pitchFamily="34" charset="-122"/>
              </a:rPr>
              <a:t>SVM</a:t>
            </a:r>
            <a:r>
              <a:rPr lang="zh-CN" altLang="en-US" sz="3600" b="1" dirty="0" smtClean="0">
                <a:latin typeface="微软雅黑" panose="020B0503020204020204" pitchFamily="34" charset="-122"/>
                <a:ea typeface="微软雅黑" panose="020B0503020204020204" pitchFamily="34" charset="-122"/>
              </a:rPr>
              <a:t>（支持向量机）</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281424" y="1298671"/>
            <a:ext cx="11137760" cy="398780"/>
          </a:xfrm>
          <a:prstGeom prst="rect">
            <a:avLst/>
          </a:prstGeom>
        </p:spPr>
        <p:txBody>
          <a:bodyPr wrap="square">
            <a:spAutoFit/>
          </a:bodyPr>
          <a:lstStyle/>
          <a:p>
            <a:pPr lvl="0" indent="457200" algn="l"/>
            <a:r>
              <a:rPr lang="zh-CN" altLang="en-US" sz="2000" dirty="0">
                <a:latin typeface="微软雅黑" panose="020B0503020204020204" pitchFamily="34" charset="-122"/>
                <a:ea typeface="微软雅黑" panose="020B0503020204020204" pitchFamily="34" charset="-122"/>
                <a:sym typeface="+mn-ea"/>
              </a:rPr>
              <a:t>在很久以前的情人节，大侠要去救他的爱人，但魔鬼和他玩了一个游戏。</a:t>
            </a:r>
          </a:p>
        </p:txBody>
      </p:sp>
      <p:sp>
        <p:nvSpPr>
          <p:cNvPr id="5" name="文本框 4"/>
          <p:cNvSpPr txBox="1"/>
          <p:nvPr/>
        </p:nvSpPr>
        <p:spPr>
          <a:xfrm>
            <a:off x="795020" y="1760855"/>
            <a:ext cx="4349750" cy="1198880"/>
          </a:xfrm>
          <a:prstGeom prst="rect">
            <a:avLst/>
          </a:prstGeom>
          <a:noFill/>
        </p:spPr>
        <p:txBody>
          <a:bodyPr wrap="square" rtlCol="0" anchor="t">
            <a:spAutoFit/>
          </a:bodyPr>
          <a:lstStyle/>
          <a:p>
            <a:r>
              <a:rPr lang="en-US" altLang="zh-CN" b="1"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魔鬼在桌子上似乎有规律放了两种颜色的球，说：“你用一根棍分开它们？要求：尽量在放更多球之后，仍然适用。”</a:t>
            </a:r>
          </a:p>
          <a:p>
            <a:r>
              <a:rPr lang="zh-CN" altLang="en-US" dirty="0">
                <a:latin typeface="微软雅黑" panose="020B0503020204020204" pitchFamily="34" charset="-122"/>
                <a:ea typeface="微软雅黑" panose="020B0503020204020204" pitchFamily="34" charset="-122"/>
                <a:sym typeface="+mn-ea"/>
              </a:rPr>
              <a:t>于是大侠这样放，干的似乎还不错？</a:t>
            </a: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stretch>
            <a:fillRect/>
          </a:stretch>
        </p:blipFill>
        <p:spPr>
          <a:xfrm>
            <a:off x="5213985" y="1841500"/>
            <a:ext cx="1644015" cy="1129030"/>
          </a:xfrm>
          <a:prstGeom prst="rect">
            <a:avLst/>
          </a:prstGeom>
        </p:spPr>
      </p:pic>
      <p:sp>
        <p:nvSpPr>
          <p:cNvPr id="13" name="文本框 12"/>
          <p:cNvSpPr txBox="1"/>
          <p:nvPr/>
        </p:nvSpPr>
        <p:spPr>
          <a:xfrm>
            <a:off x="7168515" y="1760855"/>
            <a:ext cx="2540000" cy="92202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2. </a:t>
            </a:r>
            <a:r>
              <a:rPr lang="zh-CN" altLang="en-US" dirty="0">
                <a:latin typeface="微软雅黑" panose="020B0503020204020204" pitchFamily="34" charset="-122"/>
                <a:ea typeface="微软雅黑" panose="020B0503020204020204" pitchFamily="34" charset="-122"/>
                <a:sym typeface="+mn-ea"/>
              </a:rPr>
              <a:t>然后魔鬼，又在桌上放了更多的球，似乎有一个球站错了阵营。 </a:t>
            </a:r>
          </a:p>
        </p:txBody>
      </p:sp>
      <p:pic>
        <p:nvPicPr>
          <p:cNvPr id="14" name="图片 13"/>
          <p:cNvPicPr>
            <a:picLocks noChangeAspect="1"/>
          </p:cNvPicPr>
          <p:nvPr/>
        </p:nvPicPr>
        <p:blipFill>
          <a:blip r:embed="rId3" cstate="print"/>
          <a:stretch>
            <a:fillRect/>
          </a:stretch>
        </p:blipFill>
        <p:spPr>
          <a:xfrm>
            <a:off x="9796780" y="1801495"/>
            <a:ext cx="1585595" cy="1167765"/>
          </a:xfrm>
          <a:prstGeom prst="rect">
            <a:avLst/>
          </a:prstGeom>
        </p:spPr>
      </p:pic>
      <p:sp>
        <p:nvSpPr>
          <p:cNvPr id="17" name="文本框 16"/>
          <p:cNvSpPr txBox="1"/>
          <p:nvPr/>
        </p:nvSpPr>
        <p:spPr>
          <a:xfrm>
            <a:off x="838200" y="3169920"/>
            <a:ext cx="4071620" cy="64516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sym typeface="+mn-ea"/>
              </a:rPr>
              <a:t>SVM就是试图把棍放在最佳位置，好让在棍的两边有尽可能大的间隙。</a:t>
            </a:r>
          </a:p>
        </p:txBody>
      </p:sp>
      <p:pic>
        <p:nvPicPr>
          <p:cNvPr id="18" name="图片 17"/>
          <p:cNvPicPr>
            <a:picLocks noChangeAspect="1"/>
          </p:cNvPicPr>
          <p:nvPr/>
        </p:nvPicPr>
        <p:blipFill>
          <a:blip r:embed="rId4" cstate="print"/>
          <a:stretch>
            <a:fillRect/>
          </a:stretch>
        </p:blipFill>
        <p:spPr>
          <a:xfrm>
            <a:off x="5224780" y="3181985"/>
            <a:ext cx="1598930" cy="1142365"/>
          </a:xfrm>
          <a:prstGeom prst="rect">
            <a:avLst/>
          </a:prstGeom>
        </p:spPr>
      </p:pic>
      <p:sp>
        <p:nvSpPr>
          <p:cNvPr id="19" name="文本框 18"/>
          <p:cNvSpPr txBox="1"/>
          <p:nvPr/>
        </p:nvSpPr>
        <p:spPr>
          <a:xfrm>
            <a:off x="7198360" y="3169920"/>
            <a:ext cx="2259330" cy="119888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4. </a:t>
            </a:r>
            <a:r>
              <a:rPr lang="zh-CN" altLang="en-US" dirty="0">
                <a:latin typeface="微软雅黑" panose="020B0503020204020204" pitchFamily="34" charset="-122"/>
                <a:ea typeface="微软雅黑" panose="020B0503020204020204" pitchFamily="34" charset="-122"/>
                <a:sym typeface="+mn-ea"/>
              </a:rPr>
              <a:t>魔鬼看到大侠已经学会了一个trick，于是魔鬼给了大侠一个新的挑战。 </a:t>
            </a:r>
          </a:p>
        </p:txBody>
      </p:sp>
      <p:sp>
        <p:nvSpPr>
          <p:cNvPr id="22" name="文本框 21"/>
          <p:cNvSpPr txBox="1"/>
          <p:nvPr/>
        </p:nvSpPr>
        <p:spPr>
          <a:xfrm>
            <a:off x="838200" y="4504690"/>
            <a:ext cx="5815330" cy="1198880"/>
          </a:xfrm>
          <a:prstGeom prst="rect">
            <a:avLst/>
          </a:prstGeom>
          <a:noFill/>
        </p:spPr>
        <p:txBody>
          <a:bodyPr wrap="square" rtlCol="0" anchor="t">
            <a:spAutoFit/>
          </a:bodyPr>
          <a:lstStyle/>
          <a:p>
            <a:pPr lvl="0" algn="l"/>
            <a:r>
              <a:rPr lang="en-US" altLang="zh-CN" dirty="0">
                <a:latin typeface="微软雅黑" panose="020B0503020204020204" pitchFamily="34" charset="-122"/>
                <a:ea typeface="微软雅黑" panose="020B0503020204020204" pitchFamily="34" charset="-122"/>
                <a:sym typeface="+mn-ea"/>
              </a:rPr>
              <a:t>5. </a:t>
            </a:r>
            <a:r>
              <a:rPr lang="zh-CN" altLang="en-US" dirty="0">
                <a:latin typeface="微软雅黑" panose="020B0503020204020204" pitchFamily="34" charset="-122"/>
                <a:ea typeface="微软雅黑" panose="020B0503020204020204" pitchFamily="34" charset="-122"/>
                <a:sym typeface="+mn-ea"/>
              </a:rPr>
              <a:t>现在，大侠没有棍可以很好帮他分开两种球了，现在怎么办呢？当然像所有武侠片中一样大侠桌子一拍，球飞到空中。然后，凭借大侠的轻功，抓起一张纸，插到了两种球的中间。</a:t>
            </a:r>
          </a:p>
        </p:txBody>
      </p:sp>
      <p:pic>
        <p:nvPicPr>
          <p:cNvPr id="23" name="图片 22"/>
          <p:cNvPicPr>
            <a:picLocks noChangeAspect="1"/>
          </p:cNvPicPr>
          <p:nvPr/>
        </p:nvPicPr>
        <p:blipFill>
          <a:blip r:embed="rId5" cstate="print"/>
          <a:stretch>
            <a:fillRect/>
          </a:stretch>
        </p:blipFill>
        <p:spPr>
          <a:xfrm>
            <a:off x="6985635" y="4598670"/>
            <a:ext cx="2103755" cy="1139825"/>
          </a:xfrm>
          <a:prstGeom prst="rect">
            <a:avLst/>
          </a:prstGeom>
        </p:spPr>
      </p:pic>
      <p:pic>
        <p:nvPicPr>
          <p:cNvPr id="24" name="图片 23"/>
          <p:cNvPicPr>
            <a:picLocks noChangeAspect="1"/>
          </p:cNvPicPr>
          <p:nvPr/>
        </p:nvPicPr>
        <p:blipFill>
          <a:blip r:embed="rId6" cstate="print"/>
          <a:stretch>
            <a:fillRect/>
          </a:stretch>
        </p:blipFill>
        <p:spPr>
          <a:xfrm>
            <a:off x="9625965" y="4578985"/>
            <a:ext cx="1602105" cy="1195070"/>
          </a:xfrm>
          <a:prstGeom prst="rect">
            <a:avLst/>
          </a:prstGeom>
        </p:spPr>
      </p:pic>
      <p:sp>
        <p:nvSpPr>
          <p:cNvPr id="25" name="文本框 24"/>
          <p:cNvSpPr txBox="1"/>
          <p:nvPr/>
        </p:nvSpPr>
        <p:spPr>
          <a:xfrm>
            <a:off x="852170" y="5908040"/>
            <a:ext cx="9950450" cy="753220"/>
          </a:xfrm>
          <a:prstGeom prst="rect">
            <a:avLst/>
          </a:prstGeom>
          <a:noFill/>
        </p:spPr>
        <p:txBody>
          <a:bodyPr wrap="square" rtlCol="0" anchor="t">
            <a:spAutoFit/>
          </a:bodyPr>
          <a:lstStyle/>
          <a:p>
            <a:pPr lvl="0" algn="l">
              <a:lnSpc>
                <a:spcPct val="125000"/>
              </a:lnSpc>
            </a:pPr>
            <a:r>
              <a:rPr lang="zh-CN" altLang="en-US" dirty="0">
                <a:solidFill>
                  <a:srgbClr val="0432FF"/>
                </a:solidFill>
                <a:latin typeface="微软雅黑" panose="020B0503020204020204" pitchFamily="34" charset="-122"/>
                <a:ea typeface="微软雅黑" panose="020B0503020204020204" pitchFamily="34" charset="-122"/>
                <a:sym typeface="+mn-ea"/>
              </a:rPr>
              <a:t>再之后，人们把这些球叫做 </a:t>
            </a:r>
            <a:r>
              <a:rPr lang="zh-CN" altLang="en-US" b="1" dirty="0">
                <a:solidFill>
                  <a:srgbClr val="0432FF"/>
                </a:solidFill>
                <a:latin typeface="微软雅黑" panose="020B0503020204020204" pitchFamily="34" charset="-122"/>
                <a:ea typeface="微软雅黑" panose="020B0503020204020204" pitchFamily="34" charset="-122"/>
                <a:sym typeface="+mn-ea"/>
              </a:rPr>
              <a:t>「data」</a:t>
            </a:r>
            <a:r>
              <a:rPr lang="zh-CN" altLang="en-US" dirty="0">
                <a:solidFill>
                  <a:srgbClr val="0432FF"/>
                </a:solidFill>
                <a:latin typeface="微软雅黑" panose="020B0503020204020204" pitchFamily="34" charset="-122"/>
                <a:ea typeface="微软雅黑" panose="020B0503020204020204" pitchFamily="34" charset="-122"/>
                <a:sym typeface="+mn-ea"/>
              </a:rPr>
              <a:t>，把棍子叫做 </a:t>
            </a:r>
            <a:r>
              <a:rPr lang="zh-CN" altLang="en-US" b="1" dirty="0">
                <a:solidFill>
                  <a:srgbClr val="0432FF"/>
                </a:solidFill>
                <a:latin typeface="微软雅黑" panose="020B0503020204020204" pitchFamily="34" charset="-122"/>
                <a:ea typeface="微软雅黑" panose="020B0503020204020204" pitchFamily="34" charset="-122"/>
                <a:sym typeface="+mn-ea"/>
              </a:rPr>
              <a:t>「classifier」</a:t>
            </a:r>
            <a:r>
              <a:rPr lang="zh-CN" altLang="en-US" dirty="0">
                <a:solidFill>
                  <a:srgbClr val="0432FF"/>
                </a:solidFill>
                <a:latin typeface="微软雅黑" panose="020B0503020204020204" pitchFamily="34" charset="-122"/>
                <a:ea typeface="微软雅黑" panose="020B0503020204020204" pitchFamily="34" charset="-122"/>
                <a:sym typeface="+mn-ea"/>
              </a:rPr>
              <a:t>, 最大间隙trick 叫做</a:t>
            </a:r>
            <a:r>
              <a:rPr lang="zh-CN" altLang="en-US" b="1" dirty="0">
                <a:solidFill>
                  <a:srgbClr val="0432FF"/>
                </a:solidFill>
                <a:latin typeface="微软雅黑" panose="020B0503020204020204" pitchFamily="34" charset="-122"/>
                <a:ea typeface="微软雅黑" panose="020B0503020204020204" pitchFamily="34" charset="-122"/>
                <a:sym typeface="+mn-ea"/>
              </a:rPr>
              <a:t>「optimization」</a:t>
            </a:r>
            <a:r>
              <a:rPr lang="zh-CN" altLang="en-US" dirty="0">
                <a:solidFill>
                  <a:srgbClr val="0432FF"/>
                </a:solidFill>
                <a:latin typeface="微软雅黑" panose="020B0503020204020204" pitchFamily="34" charset="-122"/>
                <a:ea typeface="微软雅黑" panose="020B0503020204020204" pitchFamily="34" charset="-122"/>
                <a:sym typeface="+mn-ea"/>
              </a:rPr>
              <a:t>， 拍桌子叫做</a:t>
            </a:r>
            <a:r>
              <a:rPr lang="zh-CN" altLang="en-US" b="1" dirty="0">
                <a:solidFill>
                  <a:srgbClr val="0432FF"/>
                </a:solidFill>
                <a:latin typeface="微软雅黑" panose="020B0503020204020204" pitchFamily="34" charset="-122"/>
                <a:ea typeface="微软雅黑" panose="020B0503020204020204" pitchFamily="34" charset="-122"/>
                <a:sym typeface="+mn-ea"/>
              </a:rPr>
              <a:t>「kernelling」</a:t>
            </a:r>
            <a:r>
              <a:rPr lang="zh-CN" altLang="en-US" dirty="0">
                <a:solidFill>
                  <a:srgbClr val="0432FF"/>
                </a:solidFill>
                <a:latin typeface="微软雅黑" panose="020B0503020204020204" pitchFamily="34" charset="-122"/>
                <a:ea typeface="微软雅黑" panose="020B0503020204020204" pitchFamily="34" charset="-122"/>
                <a:sym typeface="+mn-ea"/>
              </a:rPr>
              <a:t>, 那张纸叫做</a:t>
            </a:r>
            <a:r>
              <a:rPr lang="zh-CN" altLang="en-US" b="1" dirty="0">
                <a:solidFill>
                  <a:srgbClr val="0432FF"/>
                </a:solidFill>
                <a:latin typeface="微软雅黑" panose="020B0503020204020204" pitchFamily="34" charset="-122"/>
                <a:ea typeface="微软雅黑" panose="020B0503020204020204" pitchFamily="34" charset="-122"/>
                <a:sym typeface="+mn-ea"/>
              </a:rPr>
              <a:t>「hyperplane」</a:t>
            </a:r>
            <a:r>
              <a:rPr lang="zh-CN" altLang="en-US" dirty="0">
                <a:solidFill>
                  <a:srgbClr val="0432FF"/>
                </a:solidFill>
                <a:latin typeface="微软雅黑" panose="020B0503020204020204" pitchFamily="34" charset="-122"/>
                <a:ea typeface="微软雅黑" panose="020B0503020204020204" pitchFamily="34" charset="-122"/>
                <a:sym typeface="+mn-ea"/>
              </a:rPr>
              <a:t>。</a:t>
            </a:r>
          </a:p>
        </p:txBody>
      </p:sp>
      <p:sp>
        <p:nvSpPr>
          <p:cNvPr id="26" name="矩形 25"/>
          <p:cNvSpPr/>
          <p:nvPr/>
        </p:nvSpPr>
        <p:spPr>
          <a:xfrm>
            <a:off x="9604375" y="4557395"/>
            <a:ext cx="1613535" cy="121221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矩形 26"/>
          <p:cNvSpPr/>
          <p:nvPr/>
        </p:nvSpPr>
        <p:spPr>
          <a:xfrm>
            <a:off x="6985635" y="4581525"/>
            <a:ext cx="2103120" cy="115633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7" name="组合 36"/>
          <p:cNvGrpSpPr/>
          <p:nvPr/>
        </p:nvGrpSpPr>
        <p:grpSpPr>
          <a:xfrm>
            <a:off x="9778365" y="3196590"/>
            <a:ext cx="1661795" cy="1127760"/>
            <a:chOff x="15462" y="4882"/>
            <a:chExt cx="2460" cy="1846"/>
          </a:xfrm>
        </p:grpSpPr>
        <p:pic>
          <p:nvPicPr>
            <p:cNvPr id="20" name="图片 19"/>
            <p:cNvPicPr>
              <a:picLocks noChangeAspect="1"/>
            </p:cNvPicPr>
            <p:nvPr/>
          </p:nvPicPr>
          <p:blipFill>
            <a:blip r:embed="rId7" cstate="print"/>
            <a:stretch>
              <a:fillRect/>
            </a:stretch>
          </p:blipFill>
          <p:spPr>
            <a:xfrm>
              <a:off x="15462" y="4887"/>
              <a:ext cx="2430" cy="1821"/>
            </a:xfrm>
            <a:prstGeom prst="rect">
              <a:avLst/>
            </a:prstGeom>
          </p:spPr>
        </p:pic>
        <p:sp>
          <p:nvSpPr>
            <p:cNvPr id="28" name="矩形 27"/>
            <p:cNvSpPr/>
            <p:nvPr/>
          </p:nvSpPr>
          <p:spPr>
            <a:xfrm>
              <a:off x="15492" y="4882"/>
              <a:ext cx="2431" cy="1847"/>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 name="矩形 32"/>
          <p:cNvSpPr/>
          <p:nvPr/>
        </p:nvSpPr>
        <p:spPr>
          <a:xfrm>
            <a:off x="5200015" y="1842135"/>
            <a:ext cx="1644015" cy="112966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矩形 33"/>
          <p:cNvSpPr/>
          <p:nvPr/>
        </p:nvSpPr>
        <p:spPr>
          <a:xfrm>
            <a:off x="9745980" y="1812925"/>
            <a:ext cx="1633855" cy="115697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矩形 34"/>
          <p:cNvSpPr/>
          <p:nvPr/>
        </p:nvSpPr>
        <p:spPr>
          <a:xfrm>
            <a:off x="5224780" y="3199130"/>
            <a:ext cx="1598930" cy="112522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0" grpId="0" animBg="1"/>
      <p:bldP spid="39" grpId="0" animBg="1"/>
      <p:bldP spid="38" grpId="0" animBg="1"/>
      <p:bldP spid="3" grpId="0"/>
      <p:bldP spid="5" grpId="0"/>
      <p:bldP spid="13" grpId="0"/>
      <p:bldP spid="17" grpId="0"/>
      <p:bldP spid="19" grpId="0"/>
      <p:bldP spid="22" grpId="0"/>
      <p:bldP spid="25" grpId="0"/>
      <p:bldP spid="26" grpId="0" animBg="1"/>
      <p:bldP spid="27" grpId="0" animBg="1"/>
      <p:bldP spid="33" grpId="0" animBg="1"/>
      <p:bldP spid="34"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7549276" cy="646331"/>
          </a:xfrm>
          <a:prstGeom prst="rect">
            <a:avLst/>
          </a:prstGeom>
        </p:spPr>
        <p:txBody>
          <a:bodyPr wrap="square">
            <a:spAutoFit/>
          </a:bodyPr>
          <a:lstStyle/>
          <a:p>
            <a:r>
              <a:rPr lang="en-US" altLang="zh-CN" sz="3600" b="1" dirty="0" smtClean="0">
                <a:latin typeface="微软雅黑" panose="020B0503020204020204" pitchFamily="34" charset="-122"/>
                <a:ea typeface="微软雅黑" panose="020B0503020204020204" pitchFamily="34" charset="-122"/>
              </a:rPr>
              <a:t>SVM</a:t>
            </a:r>
            <a:r>
              <a:rPr lang="zh-CN" altLang="en-US" sz="3600" b="1" dirty="0" smtClean="0">
                <a:latin typeface="微软雅黑" panose="020B0503020204020204" pitchFamily="34" charset="-122"/>
                <a:ea typeface="微软雅黑" panose="020B0503020204020204" pitchFamily="34" charset="-122"/>
              </a:rPr>
              <a:t>（支持向量机）</a:t>
            </a:r>
            <a:endParaRPr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79893" y="2638861"/>
            <a:ext cx="4215263" cy="3645633"/>
          </a:xfrm>
          <a:prstGeom prst="rect">
            <a:avLst/>
          </a:prstGeom>
        </p:spPr>
      </p:pic>
      <p:pic>
        <p:nvPicPr>
          <p:cNvPr id="4" name="图片 3"/>
          <p:cNvPicPr>
            <a:picLocks noChangeAspect="1"/>
          </p:cNvPicPr>
          <p:nvPr/>
        </p:nvPicPr>
        <p:blipFill>
          <a:blip r:embed="rId3"/>
          <a:stretch>
            <a:fillRect/>
          </a:stretch>
        </p:blipFill>
        <p:spPr>
          <a:xfrm>
            <a:off x="6473953" y="2638861"/>
            <a:ext cx="4782312" cy="3327819"/>
          </a:xfrm>
          <a:prstGeom prst="rect">
            <a:avLst/>
          </a:prstGeom>
        </p:spPr>
      </p:pic>
      <p:sp>
        <p:nvSpPr>
          <p:cNvPr id="5" name="矩形 4"/>
          <p:cNvSpPr/>
          <p:nvPr/>
        </p:nvSpPr>
        <p:spPr>
          <a:xfrm>
            <a:off x="560716" y="1242457"/>
            <a:ext cx="5124092" cy="1200329"/>
          </a:xfrm>
          <a:prstGeom prst="rect">
            <a:avLst/>
          </a:prstGeom>
        </p:spPr>
        <p:txBody>
          <a:bodyPr wrap="square">
            <a:spAutoFit/>
          </a:bodyPr>
          <a:lstStyle/>
          <a:p>
            <a:pPr lvl="0" indent="457200"/>
            <a:r>
              <a:rPr lang="zh-CN" altLang="en-US" sz="2200" b="1" dirty="0" smtClean="0">
                <a:latin typeface="微软雅黑" panose="020B0503020204020204" pitchFamily="34" charset="-122"/>
                <a:ea typeface="微软雅黑" panose="020B0503020204020204" pitchFamily="34" charset="-122"/>
                <a:sym typeface="+mn-ea"/>
              </a:rPr>
              <a:t>直观理解：</a:t>
            </a:r>
            <a:r>
              <a:rPr lang="zh-CN" altLang="en-US" sz="2400" dirty="0"/>
              <a:t>对一个数据点进行分类，当超平面离数据点的“间隔”越大，分类的确信度（</a:t>
            </a:r>
            <a:r>
              <a:rPr lang="en-US" altLang="zh-CN" sz="2400" dirty="0"/>
              <a:t>confidence</a:t>
            </a:r>
            <a:r>
              <a:rPr lang="zh-CN" altLang="en-US" sz="2400" dirty="0"/>
              <a:t>）也越大。</a:t>
            </a:r>
            <a:endParaRPr lang="zh-CN" altLang="en-US" sz="2200"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3122762" y="2454195"/>
            <a:ext cx="1734146" cy="369332"/>
          </a:xfrm>
          <a:prstGeom prst="rect">
            <a:avLst/>
          </a:prstGeom>
          <a:noFill/>
        </p:spPr>
        <p:txBody>
          <a:bodyPr wrap="square" rtlCol="0">
            <a:spAutoFit/>
          </a:bodyPr>
          <a:lstStyle/>
          <a:p>
            <a:pPr algn="ctr"/>
            <a:r>
              <a:rPr lang="zh-CN" altLang="en-US" b="1" dirty="0" smtClean="0">
                <a:solidFill>
                  <a:srgbClr val="FF0000"/>
                </a:solidFill>
                <a:latin typeface="微软雅黑" panose="020B0503020204020204" pitchFamily="34" charset="-122"/>
                <a:ea typeface="微软雅黑" panose="020B0503020204020204" pitchFamily="34" charset="-122"/>
              </a:rPr>
              <a:t>间隔</a:t>
            </a:r>
            <a:r>
              <a:rPr lang="zh-CN" altLang="en-US" dirty="0" smtClean="0">
                <a:solidFill>
                  <a:srgbClr val="FF0000"/>
                </a:solidFill>
              </a:rPr>
              <a:t>（</a:t>
            </a:r>
            <a:r>
              <a:rPr lang="en-US" altLang="zh-CN" dirty="0" smtClean="0">
                <a:solidFill>
                  <a:srgbClr val="FF0000"/>
                </a:solidFill>
              </a:rPr>
              <a:t>Margin</a:t>
            </a:r>
            <a:r>
              <a:rPr lang="zh-CN" altLang="en-US" dirty="0" smtClean="0">
                <a:solidFill>
                  <a:srgbClr val="FF0000"/>
                </a:solidFill>
              </a:rPr>
              <a:t>）</a:t>
            </a:r>
            <a:endParaRPr lang="zh-CN" altLang="en-US" dirty="0">
              <a:solidFill>
                <a:srgbClr val="FF0000"/>
              </a:solidFill>
            </a:endParaRPr>
          </a:p>
        </p:txBody>
      </p:sp>
      <p:cxnSp>
        <p:nvCxnSpPr>
          <p:cNvPr id="8" name="直接连接符 7"/>
          <p:cNvCxnSpPr/>
          <p:nvPr/>
        </p:nvCxnSpPr>
        <p:spPr>
          <a:xfrm flipH="1">
            <a:off x="2757532" y="2743200"/>
            <a:ext cx="649902" cy="68168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987524" y="2743200"/>
            <a:ext cx="419910" cy="154412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407434" y="2743200"/>
            <a:ext cx="0" cy="164846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10545" y="1242456"/>
            <a:ext cx="5255448" cy="1200329"/>
          </a:xfrm>
          <a:prstGeom prst="rect">
            <a:avLst/>
          </a:prstGeom>
        </p:spPr>
        <p:txBody>
          <a:bodyPr wrap="square">
            <a:spAutoFit/>
          </a:bodyPr>
          <a:lstStyle/>
          <a:p>
            <a:r>
              <a:rPr lang="zh-CN" altLang="en-US" sz="2200" b="1" dirty="0">
                <a:latin typeface="微软雅黑" panose="020B0503020204020204" pitchFamily="34" charset="-122"/>
                <a:ea typeface="微软雅黑" panose="020B0503020204020204" pitchFamily="34" charset="-122"/>
              </a:rPr>
              <a:t>支持向量</a:t>
            </a:r>
            <a:r>
              <a:rPr lang="zh-CN" altLang="en-US" sz="2200" b="1" dirty="0" smtClean="0">
                <a:latin typeface="微软雅黑" panose="020B0503020204020204" pitchFamily="34" charset="-122"/>
                <a:ea typeface="微软雅黑" panose="020B0503020204020204" pitchFamily="34" charset="-122"/>
              </a:rPr>
              <a:t>机：</a:t>
            </a:r>
            <a:r>
              <a:rPr lang="zh-CN" altLang="en-US" sz="2400" dirty="0" smtClean="0"/>
              <a:t>中间直线就是分类超平面，不难</a:t>
            </a:r>
            <a:r>
              <a:rPr lang="zh-CN" altLang="en-US" sz="2400" dirty="0"/>
              <a:t>发现，用来确定这条直线其实只需要两条虚线上</a:t>
            </a:r>
            <a:r>
              <a:rPr lang="zh-CN" altLang="en-US" sz="2400" dirty="0" smtClean="0"/>
              <a:t>的五个</a:t>
            </a:r>
            <a:r>
              <a:rPr lang="zh-CN" altLang="en-US" sz="2400" dirty="0"/>
              <a:t>点就够</a:t>
            </a:r>
            <a:r>
              <a:rPr lang="zh-CN" altLang="en-US" sz="2400" dirty="0" smtClean="0"/>
              <a:t>了。</a:t>
            </a:r>
            <a:endParaRPr lang="zh-CN" altLang="en-US" sz="2400" dirty="0"/>
          </a:p>
        </p:txBody>
      </p:sp>
    </p:spTree>
    <p:extLst>
      <p:ext uri="{BB962C8B-B14F-4D97-AF65-F5344CB8AC3E}">
        <p14:creationId xmlns:p14="http://schemas.microsoft.com/office/powerpoint/2010/main" val="34970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什么</a:t>
            </a:r>
            <a:r>
              <a:rPr kumimoji="1" lang="zh-CN" altLang="en-US" sz="3600" b="1" dirty="0" smtClean="0">
                <a:latin typeface="微软雅黑" panose="020B0503020204020204" pitchFamily="34" charset="-122"/>
                <a:ea typeface="微软雅黑" panose="020B0503020204020204" pitchFamily="34" charset="-122"/>
              </a:rPr>
              <a:t>是机器学习</a:t>
            </a:r>
            <a:endParaRPr lang="zh-CN" altLang="en-US" sz="3600" b="1" dirty="0">
              <a:latin typeface="微软雅黑" panose="020B0503020204020204" pitchFamily="34" charset="-122"/>
              <a:ea typeface="微软雅黑" panose="020B0503020204020204" pitchFamily="34" charset="-122"/>
            </a:endParaRPr>
          </a:p>
        </p:txBody>
      </p:sp>
      <p:grpSp>
        <p:nvGrpSpPr>
          <p:cNvPr id="29" name="组 28"/>
          <p:cNvGrpSpPr/>
          <p:nvPr/>
        </p:nvGrpSpPr>
        <p:grpSpPr>
          <a:xfrm>
            <a:off x="702426" y="1876002"/>
            <a:ext cx="10557164" cy="1938992"/>
            <a:chOff x="1490332" y="2451131"/>
            <a:chExt cx="8412480" cy="1938992"/>
          </a:xfrm>
        </p:grpSpPr>
        <p:sp>
          <p:nvSpPr>
            <p:cNvPr id="14" name="矩形 13"/>
            <p:cNvSpPr/>
            <p:nvPr/>
          </p:nvSpPr>
          <p:spPr>
            <a:xfrm>
              <a:off x="1563714" y="2451131"/>
              <a:ext cx="8339098" cy="1938992"/>
            </a:xfrm>
            <a:prstGeom prst="rect">
              <a:avLst/>
            </a:prstGeom>
          </p:spPr>
          <p:txBody>
            <a:bodyPr wrap="square">
              <a:spAutoFit/>
            </a:bodyPr>
            <a:lstStyle/>
            <a:p>
              <a:pPr>
                <a:lnSpc>
                  <a:spcPct val="125000"/>
                </a:lnSpc>
              </a:pPr>
              <a:r>
                <a:rPr kumimoji="1" lang="zh-CN" altLang="en-US" sz="2400" dirty="0" smtClean="0">
                  <a:latin typeface="微软雅黑" panose="020B0503020204020204" pitchFamily="34" charset="-122"/>
                  <a:ea typeface="微软雅黑" panose="020B0503020204020204" pitchFamily="34" charset="-122"/>
                </a:rPr>
                <a:t>机器学习（</a:t>
              </a:r>
              <a:r>
                <a:rPr kumimoji="1" lang="en-US" altLang="zh-CN" sz="2400" dirty="0" smtClean="0">
                  <a:latin typeface="微软雅黑" panose="020B0503020204020204" pitchFamily="34" charset="-122"/>
                  <a:ea typeface="微软雅黑" panose="020B0503020204020204" pitchFamily="34" charset="-122"/>
                </a:rPr>
                <a:t>Machine Learning</a:t>
              </a:r>
              <a:r>
                <a:rPr kumimoji="1" lang="zh-CN" altLang="en-US" sz="2400" dirty="0" smtClean="0">
                  <a:latin typeface="微软雅黑" panose="020B0503020204020204" pitchFamily="34" charset="-122"/>
                  <a:ea typeface="微软雅黑" panose="020B0503020204020204" pitchFamily="34" charset="-122"/>
                </a:rPr>
                <a:t>）是一门多领域</a:t>
              </a:r>
              <a:r>
                <a:rPr kumimoji="1" lang="zh-CN" altLang="en-US" sz="2400" b="1" dirty="0" smtClean="0">
                  <a:latin typeface="微软雅黑" panose="020B0503020204020204" pitchFamily="34" charset="-122"/>
                  <a:ea typeface="微软雅黑" panose="020B0503020204020204" pitchFamily="34" charset="-122"/>
                </a:rPr>
                <a:t>交叉学科</a:t>
              </a:r>
              <a:r>
                <a:rPr kumimoji="1" lang="zh-CN" altLang="en-US" sz="2400" dirty="0" smtClean="0">
                  <a:latin typeface="微软雅黑" panose="020B0503020204020204" pitchFamily="34" charset="-122"/>
                  <a:ea typeface="微软雅黑" panose="020B0503020204020204" pitchFamily="34" charset="-122"/>
                </a:rPr>
                <a:t>，涉及概率论、统计学、逼近论、凸分析、算法复杂度理论等多门学科 。专门研究计算机怎样模拟或实现人类的学习行为，以获取新知识或技能，重新组织已有的知识结构使之不断改善自身的性能。</a:t>
              </a:r>
              <a:endParaRPr kumimoji="1"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1490332" y="2464831"/>
              <a:ext cx="8412479" cy="1854836"/>
            </a:xfrm>
            <a:prstGeom prst="roundRect">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圆角矩形 29"/>
          <p:cNvSpPr/>
          <p:nvPr/>
        </p:nvSpPr>
        <p:spPr>
          <a:xfrm>
            <a:off x="9450740" y="3441169"/>
            <a:ext cx="1880001" cy="514740"/>
          </a:xfrm>
          <a:prstGeom prst="round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sp>
        <p:nvSpPr>
          <p:cNvPr id="8" name="矩形 7"/>
          <p:cNvSpPr/>
          <p:nvPr/>
        </p:nvSpPr>
        <p:spPr>
          <a:xfrm>
            <a:off x="9636112" y="3424539"/>
            <a:ext cx="1642257" cy="523220"/>
          </a:xfrm>
          <a:prstGeom prst="rect">
            <a:avLst/>
          </a:prstGeom>
        </p:spPr>
        <p:txBody>
          <a:bodyPr wrap="square">
            <a:spAutoFit/>
          </a:bodyPr>
          <a:lstStyle/>
          <a:p>
            <a:r>
              <a:rPr kumimoji="1" lang="zh-CN" altLang="en-US" sz="2800" b="1" dirty="0" smtClean="0">
                <a:latin typeface="微软雅黑" panose="020B0503020204020204" pitchFamily="34" charset="-122"/>
                <a:ea typeface="微软雅黑" panose="020B0503020204020204" pitchFamily="34" charset="-122"/>
              </a:rPr>
              <a:t>百度百科</a:t>
            </a:r>
            <a:endParaRPr kumimoji="1" lang="zh-CN" altLang="en-US" sz="2800" dirty="0">
              <a:latin typeface="微软雅黑" panose="020B0503020204020204" pitchFamily="34" charset="-122"/>
              <a:ea typeface="微软雅黑" panose="020B0503020204020204" pitchFamily="34" charset="-122"/>
            </a:endParaRPr>
          </a:p>
        </p:txBody>
      </p:sp>
      <p:grpSp>
        <p:nvGrpSpPr>
          <p:cNvPr id="19" name="组 28"/>
          <p:cNvGrpSpPr/>
          <p:nvPr/>
        </p:nvGrpSpPr>
        <p:grpSpPr>
          <a:xfrm>
            <a:off x="719743" y="4027272"/>
            <a:ext cx="10557157" cy="2413443"/>
            <a:chOff x="1490332" y="2464831"/>
            <a:chExt cx="8412479" cy="1854836"/>
          </a:xfrm>
        </p:grpSpPr>
        <p:sp>
          <p:nvSpPr>
            <p:cNvPr id="20" name="矩形 19"/>
            <p:cNvSpPr/>
            <p:nvPr/>
          </p:nvSpPr>
          <p:spPr>
            <a:xfrm>
              <a:off x="1549915" y="2491632"/>
              <a:ext cx="8339837" cy="1774047"/>
            </a:xfrm>
            <a:prstGeom prst="rect">
              <a:avLst/>
            </a:prstGeom>
          </p:spPr>
          <p:txBody>
            <a:bodyPr wrap="square">
              <a:spAutoFit/>
            </a:bodyPr>
            <a:lstStyle/>
            <a:p>
              <a:r>
                <a:rPr kumimoji="1" lang="en-US" altLang="zh-CN" sz="2400" dirty="0" smtClean="0">
                  <a:latin typeface="微软雅黑" panose="020B0503020204020204" pitchFamily="34" charset="-122"/>
                  <a:ea typeface="微软雅黑" panose="020B0503020204020204" pitchFamily="34" charset="-122"/>
                </a:rPr>
                <a:t>Machine</a:t>
              </a:r>
              <a:r>
                <a:rPr kumimoji="1" lang="zh-CN" altLang="en-US" sz="2400" dirty="0" smtClean="0">
                  <a:latin typeface="微软雅黑" panose="020B0503020204020204" pitchFamily="34" charset="-122"/>
                  <a:ea typeface="微软雅黑" panose="020B0503020204020204" pitchFamily="34" charset="-122"/>
                </a:rPr>
                <a:t> </a:t>
              </a:r>
              <a:r>
                <a:rPr kumimoji="1" lang="en-US" altLang="zh-CN" sz="2400" dirty="0" smtClean="0">
                  <a:latin typeface="微软雅黑" panose="020B0503020204020204" pitchFamily="34" charset="-122"/>
                  <a:ea typeface="微软雅黑" panose="020B0503020204020204" pitchFamily="34" charset="-122"/>
                </a:rPr>
                <a:t>learning is the study of </a:t>
              </a:r>
              <a:r>
                <a:rPr kumimoji="1" lang="en-US" altLang="zh-CN" sz="2400" b="1" dirty="0" smtClean="0">
                  <a:latin typeface="微软雅黑" panose="020B0503020204020204" pitchFamily="34" charset="-122"/>
                  <a:ea typeface="微软雅黑" panose="020B0503020204020204" pitchFamily="34" charset="-122"/>
                </a:rPr>
                <a:t>algorithms</a:t>
              </a:r>
              <a:r>
                <a:rPr kumimoji="1" lang="en-US" altLang="zh-CN" sz="2400" dirty="0" smtClean="0">
                  <a:latin typeface="微软雅黑" panose="020B0503020204020204" pitchFamily="34" charset="-122"/>
                  <a:ea typeface="微软雅黑" panose="020B0503020204020204" pitchFamily="34" charset="-122"/>
                </a:rPr>
                <a:t> and mathematical </a:t>
              </a:r>
              <a:r>
                <a:rPr kumimoji="1" lang="en-US" altLang="zh-CN" sz="2400" b="1" dirty="0" smtClean="0">
                  <a:latin typeface="微软雅黑" panose="020B0503020204020204" pitchFamily="34" charset="-122"/>
                  <a:ea typeface="微软雅黑" panose="020B0503020204020204" pitchFamily="34" charset="-122"/>
                </a:rPr>
                <a:t>models</a:t>
              </a:r>
              <a:r>
                <a:rPr kumimoji="1" lang="en-US" altLang="zh-CN" sz="2400" dirty="0" smtClean="0">
                  <a:latin typeface="微软雅黑" panose="020B0503020204020204" pitchFamily="34" charset="-122"/>
                  <a:ea typeface="微软雅黑" panose="020B0503020204020204" pitchFamily="34" charset="-122"/>
                </a:rPr>
                <a:t> that computer systems use to progressively improve their performance on a specific task. Machine learning algorithms build a mathematical model of </a:t>
              </a:r>
              <a:r>
                <a:rPr kumimoji="1" lang="en-US" altLang="zh-CN" sz="2400" b="1" dirty="0" smtClean="0">
                  <a:latin typeface="微软雅黑" panose="020B0503020204020204" pitchFamily="34" charset="-122"/>
                  <a:ea typeface="微软雅黑" panose="020B0503020204020204" pitchFamily="34" charset="-122"/>
                </a:rPr>
                <a:t>sample data</a:t>
              </a:r>
              <a:r>
                <a:rPr kumimoji="1" lang="en-US" altLang="zh-CN" sz="2400" dirty="0" smtClean="0">
                  <a:latin typeface="微软雅黑" panose="020B0503020204020204" pitchFamily="34" charset="-122"/>
                  <a:ea typeface="微软雅黑" panose="020B0503020204020204" pitchFamily="34" charset="-122"/>
                </a:rPr>
                <a:t>, known as “training data”, in order to make predictions or decisions without being explicitly programmed to perform the task.</a:t>
              </a:r>
              <a:endParaRPr kumimoji="1" lang="zh-CN" altLang="en-US" sz="2400" dirty="0">
                <a:latin typeface="微软雅黑" panose="020B0503020204020204" pitchFamily="34" charset="-122"/>
                <a:ea typeface="微软雅黑" panose="020B0503020204020204" pitchFamily="34" charset="-122"/>
              </a:endParaRPr>
            </a:p>
          </p:txBody>
        </p:sp>
        <p:sp>
          <p:nvSpPr>
            <p:cNvPr id="21" name="圆角矩形 20"/>
            <p:cNvSpPr/>
            <p:nvPr/>
          </p:nvSpPr>
          <p:spPr>
            <a:xfrm>
              <a:off x="1490332" y="2464831"/>
              <a:ext cx="8412479" cy="1854836"/>
            </a:xfrm>
            <a:prstGeom prst="roundRect">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p:cNvSpPr/>
          <p:nvPr/>
        </p:nvSpPr>
        <p:spPr>
          <a:xfrm>
            <a:off x="9202189" y="6067260"/>
            <a:ext cx="2120765" cy="514740"/>
          </a:xfrm>
          <a:prstGeom prst="round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smtClean="0">
                <a:solidFill>
                  <a:schemeClr val="tx1"/>
                </a:solidFill>
                <a:latin typeface="微软雅黑" panose="020B0503020204020204" pitchFamily="34" charset="-122"/>
                <a:ea typeface="微软雅黑" panose="020B0503020204020204" pitchFamily="34" charset="-122"/>
              </a:rPr>
              <a:t>Wikipedia</a:t>
            </a:r>
            <a:endParaRPr kumimoji="1"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573242" y="1274982"/>
            <a:ext cx="10815530" cy="492443"/>
          </a:xfrm>
          <a:prstGeom prst="rect">
            <a:avLst/>
          </a:prstGeom>
        </p:spPr>
        <p:txBody>
          <a:bodyPr wrap="square">
            <a:spAutoFit/>
          </a:bodyPr>
          <a:lstStyle/>
          <a:p>
            <a:r>
              <a:rPr kumimoji="1" lang="zh-CN" altLang="en-US" sz="2600" b="1" dirty="0">
                <a:solidFill>
                  <a:srgbClr val="0033CC"/>
                </a:solidFill>
                <a:latin typeface="微软雅黑" panose="020B0503020204020204" pitchFamily="34" charset="-122"/>
                <a:ea typeface="微软雅黑" panose="020B0503020204020204" pitchFamily="34" charset="-122"/>
              </a:rPr>
              <a:t>机器学习是从人工智能中产生的一个重要学科分支，是实现智能化的</a:t>
            </a:r>
            <a:r>
              <a:rPr kumimoji="1" lang="zh-CN" altLang="en-US" sz="2600" b="1" dirty="0" smtClean="0">
                <a:solidFill>
                  <a:srgbClr val="0033CC"/>
                </a:solidFill>
                <a:latin typeface="微软雅黑" panose="020B0503020204020204" pitchFamily="34" charset="-122"/>
                <a:ea typeface="微软雅黑" panose="020B0503020204020204" pitchFamily="34" charset="-122"/>
              </a:rPr>
              <a:t>关键。</a:t>
            </a:r>
            <a:endParaRPr kumimoji="1" lang="zh-CN" altLang="en-US" sz="2600" b="1" dirty="0">
              <a:solidFill>
                <a:srgbClr val="0033CC"/>
              </a:solidFill>
              <a:latin typeface="微软雅黑" panose="020B0503020204020204" pitchFamily="34" charset="-122"/>
              <a:ea typeface="微软雅黑" panose="020B0503020204020204" pitchFamily="34" charset="-122"/>
            </a:endParaRPr>
          </a:p>
        </p:txBody>
      </p:sp>
      <p:sp>
        <p:nvSpPr>
          <p:cNvPr id="2" name="矩形 1"/>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4125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
                                        <p:tgtEl>
                                          <p:spTgt spid="30"/>
                                        </p:tgtEl>
                                      </p:cBhvr>
                                    </p:animEffect>
                                  </p:childTnLst>
                                </p:cTn>
                              </p:par>
                            </p:childTnLst>
                          </p:cTn>
                        </p:par>
                        <p:par>
                          <p:cTn id="15" fill="hold">
                            <p:stCondLst>
                              <p:cond delay="1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p:bldP spid="22"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9479" y="400051"/>
            <a:ext cx="7549276" cy="646331"/>
          </a:xfrm>
          <a:prstGeom prst="rect">
            <a:avLst/>
          </a:prstGeom>
        </p:spPr>
        <p:txBody>
          <a:bodyPr wrap="square">
            <a:spAutoFit/>
          </a:bodyPr>
          <a:lstStyle/>
          <a:p>
            <a:r>
              <a:rPr lang="en-US" altLang="zh-CN" sz="3600" b="1" dirty="0" smtClean="0">
                <a:latin typeface="微软雅黑" panose="020B0503020204020204" pitchFamily="34" charset="-122"/>
                <a:ea typeface="微软雅黑" panose="020B0503020204020204" pitchFamily="34" charset="-122"/>
              </a:rPr>
              <a:t>SVM</a:t>
            </a:r>
            <a:r>
              <a:rPr lang="zh-CN" altLang="en-US" sz="3600" b="1" dirty="0" smtClean="0">
                <a:latin typeface="微软雅黑" panose="020B0503020204020204" pitchFamily="34" charset="-122"/>
                <a:ea typeface="微软雅黑" panose="020B0503020204020204" pitchFamily="34" charset="-122"/>
              </a:rPr>
              <a:t>（支持向量机）</a:t>
            </a:r>
            <a:endParaRPr lang="zh-CN" altLang="en-US" sz="3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772935" y="3143413"/>
            <a:ext cx="3940596" cy="3406640"/>
          </a:xfrm>
          <a:prstGeom prst="rect">
            <a:avLst/>
          </a:prstGeom>
        </p:spPr>
      </p:pic>
      <p:cxnSp>
        <p:nvCxnSpPr>
          <p:cNvPr id="5" name="直接连接符 4"/>
          <p:cNvCxnSpPr/>
          <p:nvPr/>
        </p:nvCxnSpPr>
        <p:spPr>
          <a:xfrm>
            <a:off x="7189865" y="4702704"/>
            <a:ext cx="3051209" cy="46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679726" y="5164716"/>
            <a:ext cx="3561348" cy="7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460400" y="5164716"/>
            <a:ext cx="1780674" cy="308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104265" y="5164716"/>
            <a:ext cx="2136809" cy="70710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019693" y="4918553"/>
            <a:ext cx="1803787"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支持向量</a:t>
            </a:r>
            <a:r>
              <a:rPr lang="zh-CN" altLang="en-US" dirty="0" smtClean="0"/>
              <a:t>（</a:t>
            </a:r>
            <a:r>
              <a:rPr lang="en-US" altLang="zh-CN" dirty="0" smtClean="0"/>
              <a:t>support vector</a:t>
            </a:r>
            <a:r>
              <a:rPr lang="zh-CN" altLang="en-US" dirty="0" smtClean="0"/>
              <a:t>）</a:t>
            </a:r>
            <a:endParaRPr lang="zh-CN" altLang="en-US" dirty="0"/>
          </a:p>
        </p:txBody>
      </p:sp>
      <p:cxnSp>
        <p:nvCxnSpPr>
          <p:cNvPr id="24" name="直接连接符 23"/>
          <p:cNvCxnSpPr/>
          <p:nvPr/>
        </p:nvCxnSpPr>
        <p:spPr>
          <a:xfrm flipV="1">
            <a:off x="8664462" y="3566922"/>
            <a:ext cx="1576612" cy="14422"/>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941095" y="3329665"/>
            <a:ext cx="1734146"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函数间隔</a:t>
            </a:r>
            <a:r>
              <a:rPr lang="zh-CN" altLang="en-US" dirty="0" smtClean="0"/>
              <a:t>（</a:t>
            </a:r>
            <a:r>
              <a:rPr lang="en-US" altLang="zh-CN" dirty="0" smtClean="0"/>
              <a:t>Margin</a:t>
            </a:r>
            <a:r>
              <a:rPr lang="zh-CN" altLang="en-US" dirty="0" smtClean="0"/>
              <a:t>）</a:t>
            </a:r>
            <a:endParaRPr lang="zh-CN" altLang="en-US" dirty="0"/>
          </a:p>
        </p:txBody>
      </p:sp>
      <p:pic>
        <p:nvPicPr>
          <p:cNvPr id="28" name="图片 27"/>
          <p:cNvPicPr>
            <a:picLocks noChangeAspect="1"/>
          </p:cNvPicPr>
          <p:nvPr/>
        </p:nvPicPr>
        <p:blipFill>
          <a:blip r:embed="rId4"/>
          <a:stretch>
            <a:fillRect/>
          </a:stretch>
        </p:blipFill>
        <p:spPr>
          <a:xfrm>
            <a:off x="6383399" y="1043061"/>
            <a:ext cx="4781590" cy="2178679"/>
          </a:xfrm>
          <a:prstGeom prst="rect">
            <a:avLst/>
          </a:prstGeom>
        </p:spPr>
      </p:pic>
      <p:sp>
        <p:nvSpPr>
          <p:cNvPr id="32" name="矩形 31"/>
          <p:cNvSpPr/>
          <p:nvPr/>
        </p:nvSpPr>
        <p:spPr>
          <a:xfrm>
            <a:off x="311559" y="1307053"/>
            <a:ext cx="6198563" cy="1107996"/>
          </a:xfrm>
          <a:prstGeom prst="rect">
            <a:avLst/>
          </a:prstGeom>
        </p:spPr>
        <p:txBody>
          <a:bodyPr wrap="square">
            <a:spAutoFit/>
          </a:bodyPr>
          <a:lstStyle/>
          <a:p>
            <a:pPr lvl="0" indent="457200" algn="l"/>
            <a:r>
              <a:rPr lang="zh-CN" altLang="en-US" sz="2200" b="1" dirty="0">
                <a:latin typeface="微软雅黑" panose="020B0503020204020204" pitchFamily="34" charset="-122"/>
                <a:ea typeface="微软雅黑" panose="020B0503020204020204" pitchFamily="34" charset="-122"/>
                <a:sym typeface="+mn-ea"/>
              </a:rPr>
              <a:t>支持向量机（Support Vector Machine </a:t>
            </a:r>
            <a:r>
              <a:rPr lang="zh-CN" altLang="en-US" sz="2200" b="1" dirty="0" smtClean="0">
                <a:latin typeface="微软雅黑" panose="020B0503020204020204" pitchFamily="34" charset="-122"/>
                <a:ea typeface="微软雅黑" panose="020B0503020204020204" pitchFamily="34" charset="-122"/>
                <a:sym typeface="+mn-ea"/>
              </a:rPr>
              <a:t>）</a:t>
            </a:r>
            <a:r>
              <a:rPr lang="zh-CN" altLang="en-US" sz="2200" dirty="0">
                <a:latin typeface="微软雅黑" panose="020B0503020204020204" pitchFamily="34" charset="-122"/>
                <a:ea typeface="微软雅黑" panose="020B0503020204020204" pitchFamily="34" charset="-122"/>
                <a:sym typeface="+mn-ea"/>
              </a:rPr>
              <a:t>是一种有监督学习方法</a:t>
            </a:r>
            <a:r>
              <a:rPr lang="zh-CN" altLang="en-US" sz="2200" dirty="0" smtClean="0">
                <a:latin typeface="微软雅黑" panose="020B0503020204020204" pitchFamily="34" charset="-122"/>
                <a:ea typeface="微软雅黑" panose="020B0503020204020204" pitchFamily="34" charset="-122"/>
                <a:sym typeface="+mn-ea"/>
              </a:rPr>
              <a:t>，它尝试寻找一个最优决策边界，使距离两个类别最近的样本最远。</a:t>
            </a:r>
            <a:endParaRPr lang="zh-CN" altLang="en-US" sz="2200" dirty="0">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311559" y="2349243"/>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硬</a:t>
            </a: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间隔支持向量机：</a:t>
            </a:r>
            <a:endParaRPr lang="zh-CN" altLang="en-US" sz="2000" dirty="0" smtClean="0">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496389" y="5649259"/>
            <a:ext cx="2575281" cy="994239"/>
            <a:chOff x="1496389" y="5649259"/>
            <a:chExt cx="2575281" cy="994239"/>
          </a:xfrm>
        </p:grpSpPr>
        <p:pic>
          <p:nvPicPr>
            <p:cNvPr id="34" name="图片 33"/>
            <p:cNvPicPr>
              <a:picLocks noChangeAspect="1"/>
            </p:cNvPicPr>
            <p:nvPr/>
          </p:nvPicPr>
          <p:blipFill>
            <a:blip r:embed="rId5"/>
            <a:stretch>
              <a:fillRect/>
            </a:stretch>
          </p:blipFill>
          <p:spPr>
            <a:xfrm>
              <a:off x="1952057" y="5649259"/>
              <a:ext cx="1157087" cy="537445"/>
            </a:xfrm>
            <a:prstGeom prst="rect">
              <a:avLst/>
            </a:prstGeom>
          </p:spPr>
        </p:pic>
        <p:pic>
          <p:nvPicPr>
            <p:cNvPr id="35" name="图片 34"/>
            <p:cNvPicPr>
              <a:picLocks noChangeAspect="1"/>
            </p:cNvPicPr>
            <p:nvPr/>
          </p:nvPicPr>
          <p:blipFill>
            <a:blip r:embed="rId6"/>
            <a:stretch>
              <a:fillRect/>
            </a:stretch>
          </p:blipFill>
          <p:spPr>
            <a:xfrm>
              <a:off x="1496389" y="6265475"/>
              <a:ext cx="2575281" cy="378023"/>
            </a:xfrm>
            <a:prstGeom prst="rect">
              <a:avLst/>
            </a:prstGeom>
          </p:spPr>
        </p:pic>
      </p:grpSp>
      <p:pic>
        <p:nvPicPr>
          <p:cNvPr id="36" name="图片 35"/>
          <p:cNvPicPr>
            <a:picLocks noChangeAspect="1"/>
          </p:cNvPicPr>
          <p:nvPr/>
        </p:nvPicPr>
        <p:blipFill>
          <a:blip r:embed="rId7"/>
          <a:stretch>
            <a:fillRect/>
          </a:stretch>
        </p:blipFill>
        <p:spPr>
          <a:xfrm>
            <a:off x="1166636" y="2714323"/>
            <a:ext cx="990600" cy="790575"/>
          </a:xfrm>
          <a:prstGeom prst="rect">
            <a:avLst/>
          </a:prstGeom>
        </p:spPr>
      </p:pic>
      <p:grpSp>
        <p:nvGrpSpPr>
          <p:cNvPr id="40" name="组合 39"/>
          <p:cNvGrpSpPr/>
          <p:nvPr/>
        </p:nvGrpSpPr>
        <p:grpSpPr>
          <a:xfrm>
            <a:off x="461899" y="3583669"/>
            <a:ext cx="2819400" cy="1409700"/>
            <a:chOff x="2456342" y="2798657"/>
            <a:chExt cx="2819400" cy="1409700"/>
          </a:xfrm>
        </p:grpSpPr>
        <p:pic>
          <p:nvPicPr>
            <p:cNvPr id="37" name="图片 36"/>
            <p:cNvPicPr>
              <a:picLocks noChangeAspect="1"/>
            </p:cNvPicPr>
            <p:nvPr/>
          </p:nvPicPr>
          <p:blipFill>
            <a:blip r:embed="rId8"/>
            <a:stretch>
              <a:fillRect/>
            </a:stretch>
          </p:blipFill>
          <p:spPr>
            <a:xfrm>
              <a:off x="2456342" y="2798657"/>
              <a:ext cx="2819400" cy="1409700"/>
            </a:xfrm>
            <a:prstGeom prst="rect">
              <a:avLst/>
            </a:prstGeom>
          </p:spPr>
        </p:pic>
        <p:pic>
          <p:nvPicPr>
            <p:cNvPr id="38" name="图片 37"/>
            <p:cNvPicPr>
              <a:picLocks noChangeAspect="1"/>
            </p:cNvPicPr>
            <p:nvPr/>
          </p:nvPicPr>
          <p:blipFill>
            <a:blip r:embed="rId9"/>
            <a:stretch>
              <a:fillRect/>
            </a:stretch>
          </p:blipFill>
          <p:spPr>
            <a:xfrm>
              <a:off x="3909854" y="2897402"/>
              <a:ext cx="375078" cy="598338"/>
            </a:xfrm>
            <a:prstGeom prst="rect">
              <a:avLst/>
            </a:prstGeom>
          </p:spPr>
        </p:pic>
        <p:pic>
          <p:nvPicPr>
            <p:cNvPr id="39" name="图片 38"/>
            <p:cNvPicPr>
              <a:picLocks noChangeAspect="1"/>
            </p:cNvPicPr>
            <p:nvPr/>
          </p:nvPicPr>
          <p:blipFill>
            <a:blip r:embed="rId9"/>
            <a:stretch>
              <a:fillRect/>
            </a:stretch>
          </p:blipFill>
          <p:spPr>
            <a:xfrm>
              <a:off x="3917879" y="3521437"/>
              <a:ext cx="375078" cy="598338"/>
            </a:xfrm>
            <a:prstGeom prst="rect">
              <a:avLst/>
            </a:prstGeom>
          </p:spPr>
        </p:pic>
      </p:grpSp>
      <p:pic>
        <p:nvPicPr>
          <p:cNvPr id="41" name="图片 40"/>
          <p:cNvPicPr>
            <a:picLocks noChangeAspect="1"/>
          </p:cNvPicPr>
          <p:nvPr/>
        </p:nvPicPr>
        <p:blipFill>
          <a:blip r:embed="rId6"/>
          <a:stretch>
            <a:fillRect/>
          </a:stretch>
        </p:blipFill>
        <p:spPr>
          <a:xfrm>
            <a:off x="3508863" y="3999815"/>
            <a:ext cx="2575281" cy="378023"/>
          </a:xfrm>
          <a:prstGeom prst="rect">
            <a:avLst/>
          </a:prstGeom>
        </p:spPr>
      </p:pic>
      <p:pic>
        <p:nvPicPr>
          <p:cNvPr id="43" name="图片 42"/>
          <p:cNvPicPr>
            <a:picLocks noChangeAspect="1"/>
          </p:cNvPicPr>
          <p:nvPr/>
        </p:nvPicPr>
        <p:blipFill>
          <a:blip r:embed="rId10"/>
          <a:stretch>
            <a:fillRect/>
          </a:stretch>
        </p:blipFill>
        <p:spPr>
          <a:xfrm>
            <a:off x="3852440" y="3042036"/>
            <a:ext cx="857250" cy="390525"/>
          </a:xfrm>
          <a:prstGeom prst="rect">
            <a:avLst/>
          </a:prstGeom>
        </p:spPr>
      </p:pic>
      <p:pic>
        <p:nvPicPr>
          <p:cNvPr id="44" name="图片 43"/>
          <p:cNvPicPr>
            <a:picLocks noChangeAspect="1"/>
          </p:cNvPicPr>
          <p:nvPr/>
        </p:nvPicPr>
        <p:blipFill>
          <a:blip r:embed="rId11"/>
          <a:stretch>
            <a:fillRect/>
          </a:stretch>
        </p:blipFill>
        <p:spPr>
          <a:xfrm>
            <a:off x="4972947" y="2900575"/>
            <a:ext cx="1038225" cy="609600"/>
          </a:xfrm>
          <a:prstGeom prst="rect">
            <a:avLst/>
          </a:prstGeom>
        </p:spPr>
      </p:pic>
      <p:pic>
        <p:nvPicPr>
          <p:cNvPr id="45" name="图片 44"/>
          <p:cNvPicPr>
            <a:picLocks noChangeAspect="1"/>
          </p:cNvPicPr>
          <p:nvPr/>
        </p:nvPicPr>
        <p:blipFill>
          <a:blip r:embed="rId12"/>
          <a:stretch>
            <a:fillRect/>
          </a:stretch>
        </p:blipFill>
        <p:spPr>
          <a:xfrm>
            <a:off x="-46117" y="3999815"/>
            <a:ext cx="571500" cy="428625"/>
          </a:xfrm>
          <a:prstGeom prst="rect">
            <a:avLst/>
          </a:prstGeom>
        </p:spPr>
      </p:pic>
      <p:cxnSp>
        <p:nvCxnSpPr>
          <p:cNvPr id="47" name="直接连接符 46"/>
          <p:cNvCxnSpPr/>
          <p:nvPr/>
        </p:nvCxnSpPr>
        <p:spPr>
          <a:xfrm>
            <a:off x="3351465" y="2817450"/>
            <a:ext cx="0" cy="23548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3007010" y="3308548"/>
            <a:ext cx="83197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等价</a:t>
            </a:r>
            <a:endParaRPr lang="zh-CN" altLang="en-US" sz="20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76575" y="5209460"/>
            <a:ext cx="5051905"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硬间隔（线性可分）支持向量机最优化问题：</a:t>
            </a:r>
            <a:endParaRPr lang="zh-CN" altLang="en-US" sz="2000" dirty="0">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a:blip r:embed="rId13"/>
          <a:stretch>
            <a:fillRect/>
          </a:stretch>
        </p:blipFill>
        <p:spPr>
          <a:xfrm>
            <a:off x="8898448" y="2147626"/>
            <a:ext cx="228600" cy="209550"/>
          </a:xfrm>
          <a:prstGeom prst="rect">
            <a:avLst/>
          </a:prstGeom>
        </p:spPr>
      </p:pic>
    </p:spTree>
    <p:extLst>
      <p:ext uri="{BB962C8B-B14F-4D97-AF65-F5344CB8AC3E}">
        <p14:creationId xmlns:p14="http://schemas.microsoft.com/office/powerpoint/2010/main" val="19246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32" grpId="0"/>
      <p:bldP spid="33" grpId="0"/>
      <p:bldP spid="48" grpId="0"/>
      <p:bldP spid="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7549276" cy="646331"/>
          </a:xfrm>
          <a:prstGeom prst="rect">
            <a:avLst/>
          </a:prstGeom>
        </p:spPr>
        <p:txBody>
          <a:bodyPr wrap="square">
            <a:spAutoFit/>
          </a:bodyPr>
          <a:lstStyle/>
          <a:p>
            <a:r>
              <a:rPr lang="en-US" altLang="zh-CN" sz="3600" b="1" dirty="0" smtClean="0">
                <a:latin typeface="微软雅黑" panose="020B0503020204020204" pitchFamily="34" charset="-122"/>
                <a:ea typeface="微软雅黑" panose="020B0503020204020204" pitchFamily="34" charset="-122"/>
              </a:rPr>
              <a:t>SVM</a:t>
            </a:r>
            <a:r>
              <a:rPr lang="zh-CN" altLang="en-US" sz="3600" b="1" dirty="0" smtClean="0">
                <a:latin typeface="微软雅黑" panose="020B0503020204020204" pitchFamily="34" charset="-122"/>
                <a:ea typeface="微软雅黑" panose="020B0503020204020204" pitchFamily="34" charset="-122"/>
              </a:rPr>
              <a:t>（支持向量机）</a:t>
            </a:r>
            <a:endParaRPr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793882" y="1042731"/>
            <a:ext cx="6949810" cy="2972633"/>
          </a:xfrm>
          <a:prstGeom prst="rect">
            <a:avLst/>
          </a:prstGeom>
        </p:spPr>
      </p:pic>
      <p:pic>
        <p:nvPicPr>
          <p:cNvPr id="4" name="图片 3"/>
          <p:cNvPicPr>
            <a:picLocks noChangeAspect="1"/>
          </p:cNvPicPr>
          <p:nvPr/>
        </p:nvPicPr>
        <p:blipFill>
          <a:blip r:embed="rId4"/>
          <a:stretch>
            <a:fillRect/>
          </a:stretch>
        </p:blipFill>
        <p:spPr>
          <a:xfrm>
            <a:off x="634635" y="1330619"/>
            <a:ext cx="3071761" cy="2494745"/>
          </a:xfrm>
          <a:prstGeom prst="rect">
            <a:avLst/>
          </a:prstGeom>
        </p:spPr>
      </p:pic>
      <p:pic>
        <p:nvPicPr>
          <p:cNvPr id="8" name="图片 7"/>
          <p:cNvPicPr>
            <a:picLocks noChangeAspect="1"/>
          </p:cNvPicPr>
          <p:nvPr/>
        </p:nvPicPr>
        <p:blipFill>
          <a:blip r:embed="rId5"/>
          <a:stretch>
            <a:fillRect/>
          </a:stretch>
        </p:blipFill>
        <p:spPr>
          <a:xfrm>
            <a:off x="10668607" y="3700198"/>
            <a:ext cx="1447800" cy="542925"/>
          </a:xfrm>
          <a:prstGeom prst="rect">
            <a:avLst/>
          </a:prstGeom>
        </p:spPr>
      </p:pic>
      <p:pic>
        <p:nvPicPr>
          <p:cNvPr id="9" name="图片 8"/>
          <p:cNvPicPr>
            <a:picLocks noChangeAspect="1"/>
          </p:cNvPicPr>
          <p:nvPr/>
        </p:nvPicPr>
        <p:blipFill>
          <a:blip r:embed="rId5"/>
          <a:stretch>
            <a:fillRect/>
          </a:stretch>
        </p:blipFill>
        <p:spPr>
          <a:xfrm>
            <a:off x="2507099" y="1329123"/>
            <a:ext cx="1447800" cy="262171"/>
          </a:xfrm>
          <a:prstGeom prst="rect">
            <a:avLst/>
          </a:prstGeom>
        </p:spPr>
      </p:pic>
      <p:grpSp>
        <p:nvGrpSpPr>
          <p:cNvPr id="12" name="组合 11"/>
          <p:cNvGrpSpPr/>
          <p:nvPr/>
        </p:nvGrpSpPr>
        <p:grpSpPr>
          <a:xfrm>
            <a:off x="4730165" y="4228200"/>
            <a:ext cx="6049597" cy="2629800"/>
            <a:chOff x="2150595" y="4129893"/>
            <a:chExt cx="6049597" cy="2629800"/>
          </a:xfrm>
        </p:grpSpPr>
        <p:pic>
          <p:nvPicPr>
            <p:cNvPr id="5" name="图片 4"/>
            <p:cNvPicPr>
              <a:picLocks noChangeAspect="1"/>
            </p:cNvPicPr>
            <p:nvPr/>
          </p:nvPicPr>
          <p:blipFill>
            <a:blip r:embed="rId6"/>
            <a:stretch>
              <a:fillRect/>
            </a:stretch>
          </p:blipFill>
          <p:spPr>
            <a:xfrm>
              <a:off x="2150595" y="4206993"/>
              <a:ext cx="3314700" cy="2552700"/>
            </a:xfrm>
            <a:prstGeom prst="rect">
              <a:avLst/>
            </a:prstGeom>
          </p:spPr>
        </p:pic>
        <p:pic>
          <p:nvPicPr>
            <p:cNvPr id="6" name="图片 5"/>
            <p:cNvPicPr>
              <a:picLocks noChangeAspect="1"/>
            </p:cNvPicPr>
            <p:nvPr/>
          </p:nvPicPr>
          <p:blipFill>
            <a:blip r:embed="rId7"/>
            <a:stretch>
              <a:fillRect/>
            </a:stretch>
          </p:blipFill>
          <p:spPr>
            <a:xfrm>
              <a:off x="5314117" y="4129893"/>
              <a:ext cx="2886075" cy="2543175"/>
            </a:xfrm>
            <a:prstGeom prst="rect">
              <a:avLst/>
            </a:prstGeom>
          </p:spPr>
        </p:pic>
        <p:sp>
          <p:nvSpPr>
            <p:cNvPr id="7" name="矩形 6"/>
            <p:cNvSpPr/>
            <p:nvPr/>
          </p:nvSpPr>
          <p:spPr>
            <a:xfrm>
              <a:off x="4203267" y="4425940"/>
              <a:ext cx="172852" cy="338554"/>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7233620" y="4369734"/>
              <a:ext cx="172852" cy="338554"/>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8"/>
            <a:stretch>
              <a:fillRect/>
            </a:stretch>
          </p:blipFill>
          <p:spPr>
            <a:xfrm>
              <a:off x="4822257" y="4640669"/>
              <a:ext cx="180975" cy="247650"/>
            </a:xfrm>
            <a:prstGeom prst="rect">
              <a:avLst/>
            </a:prstGeom>
          </p:spPr>
        </p:pic>
      </p:grpSp>
      <p:sp>
        <p:nvSpPr>
          <p:cNvPr id="13" name="矩形 12"/>
          <p:cNvSpPr/>
          <p:nvPr/>
        </p:nvSpPr>
        <p:spPr>
          <a:xfrm>
            <a:off x="4752435" y="3971660"/>
            <a:ext cx="4230428" cy="430887"/>
          </a:xfrm>
          <a:prstGeom prst="rect">
            <a:avLst/>
          </a:prstGeom>
        </p:spPr>
        <p:txBody>
          <a:bodyPr wrap="square" rtlCol="0" anchor="t">
            <a:spAutoFit/>
          </a:bodyPr>
          <a:lstStyle/>
          <a:p>
            <a:pPr lvl="0" indent="0" algn="l" fontAlgn="auto"/>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软间隔支持向量机：</a:t>
            </a:r>
            <a:endParaRPr lang="zh-CN" altLang="en-US" sz="2000" dirty="0" smtClean="0">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705173" y="3971660"/>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硬</a:t>
            </a: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间隔支持向量机：</a:t>
            </a:r>
            <a:endParaRPr lang="zh-CN" altLang="en-US" sz="2000" dirty="0" smtClean="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819053" y="4862801"/>
            <a:ext cx="2575281" cy="994239"/>
            <a:chOff x="1496389" y="5649259"/>
            <a:chExt cx="2575281" cy="994239"/>
          </a:xfrm>
        </p:grpSpPr>
        <p:pic>
          <p:nvPicPr>
            <p:cNvPr id="16" name="图片 15"/>
            <p:cNvPicPr>
              <a:picLocks noChangeAspect="1"/>
            </p:cNvPicPr>
            <p:nvPr/>
          </p:nvPicPr>
          <p:blipFill>
            <a:blip r:embed="rId9"/>
            <a:stretch>
              <a:fillRect/>
            </a:stretch>
          </p:blipFill>
          <p:spPr>
            <a:xfrm>
              <a:off x="1952057" y="5649259"/>
              <a:ext cx="1157087" cy="537445"/>
            </a:xfrm>
            <a:prstGeom prst="rect">
              <a:avLst/>
            </a:prstGeom>
          </p:spPr>
        </p:pic>
        <p:pic>
          <p:nvPicPr>
            <p:cNvPr id="17" name="图片 16"/>
            <p:cNvPicPr>
              <a:picLocks noChangeAspect="1"/>
            </p:cNvPicPr>
            <p:nvPr/>
          </p:nvPicPr>
          <p:blipFill>
            <a:blip r:embed="rId10"/>
            <a:stretch>
              <a:fillRect/>
            </a:stretch>
          </p:blipFill>
          <p:spPr>
            <a:xfrm>
              <a:off x="1496389" y="6265475"/>
              <a:ext cx="2575281" cy="378023"/>
            </a:xfrm>
            <a:prstGeom prst="rect">
              <a:avLst/>
            </a:prstGeom>
          </p:spPr>
        </p:pic>
      </p:grpSp>
      <p:pic>
        <p:nvPicPr>
          <p:cNvPr id="18" name="图片 17"/>
          <p:cNvPicPr>
            <a:picLocks noChangeAspect="1"/>
          </p:cNvPicPr>
          <p:nvPr/>
        </p:nvPicPr>
        <p:blipFill>
          <a:blip r:embed="rId11"/>
          <a:stretch>
            <a:fillRect/>
          </a:stretch>
        </p:blipFill>
        <p:spPr>
          <a:xfrm>
            <a:off x="9986042" y="1755407"/>
            <a:ext cx="352425" cy="228600"/>
          </a:xfrm>
          <a:prstGeom prst="rect">
            <a:avLst/>
          </a:prstGeom>
        </p:spPr>
      </p:pic>
    </p:spTree>
    <p:extLst>
      <p:ext uri="{BB962C8B-B14F-4D97-AF65-F5344CB8AC3E}">
        <p14:creationId xmlns:p14="http://schemas.microsoft.com/office/powerpoint/2010/main" val="29559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4303056" cy="646331"/>
          </a:xfrm>
          <a:prstGeom prst="rect">
            <a:avLst/>
          </a:prstGeom>
        </p:spPr>
        <p:txBody>
          <a:bodyPr wrap="square">
            <a:spAutoFit/>
          </a:bodyPr>
          <a:lstStyle/>
          <a:p>
            <a:r>
              <a:rPr lang="en-US" altLang="zh-CN" sz="3600" b="1" dirty="0" smtClean="0">
                <a:latin typeface="微软雅黑" panose="020B0503020204020204" pitchFamily="34" charset="-122"/>
                <a:ea typeface="微软雅黑" panose="020B0503020204020204" pitchFamily="34" charset="-122"/>
              </a:rPr>
              <a:t>SVM</a:t>
            </a:r>
            <a:r>
              <a:rPr lang="zh-CN" altLang="en-US" sz="3600" b="1" dirty="0" smtClean="0">
                <a:latin typeface="微软雅黑" panose="020B0503020204020204" pitchFamily="34" charset="-122"/>
                <a:ea typeface="微软雅黑" panose="020B0503020204020204" pitchFamily="34" charset="-122"/>
              </a:rPr>
              <a:t>（支持向量机）</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321184" y="1348366"/>
            <a:ext cx="11137760" cy="1323247"/>
          </a:xfrm>
          <a:prstGeom prst="rect">
            <a:avLst/>
          </a:prstGeom>
        </p:spPr>
        <p:txBody>
          <a:bodyPr wrap="square">
            <a:spAutoFit/>
          </a:bodyPr>
          <a:lstStyle/>
          <a:p>
            <a:pPr lvl="0" indent="457200">
              <a:lnSpc>
                <a:spcPct val="125000"/>
              </a:lnSpc>
            </a:pPr>
            <a:r>
              <a:rPr lang="zh-CN" altLang="en-US" sz="2200" b="1" dirty="0">
                <a:latin typeface="微软雅黑" panose="020B0503020204020204" pitchFamily="34" charset="-122"/>
                <a:ea typeface="微软雅黑" panose="020B0503020204020204" pitchFamily="34" charset="-122"/>
                <a:sym typeface="+mn-ea"/>
              </a:rPr>
              <a:t>支持向量机（Support Vector Machine ,SVM</a:t>
            </a:r>
            <a:r>
              <a:rPr lang="zh-CN" altLang="en-US" sz="2200" b="1" dirty="0" smtClean="0">
                <a:latin typeface="微软雅黑" panose="020B0503020204020204" pitchFamily="34" charset="-122"/>
                <a:ea typeface="微软雅黑" panose="020B0503020204020204" pitchFamily="34" charset="-122"/>
                <a:sym typeface="+mn-ea"/>
              </a:rPr>
              <a:t>）</a:t>
            </a:r>
            <a:r>
              <a:rPr lang="zh-CN" altLang="en-US" sz="2200" dirty="0" smtClean="0">
                <a:latin typeface="微软雅黑" panose="020B0503020204020204" pitchFamily="34" charset="-122"/>
                <a:ea typeface="微软雅黑" panose="020B0503020204020204" pitchFamily="34" charset="-122"/>
                <a:sym typeface="+mn-ea"/>
              </a:rPr>
              <a:t>是</a:t>
            </a:r>
            <a:r>
              <a:rPr lang="zh-CN" altLang="en-US" sz="2200" dirty="0">
                <a:latin typeface="微软雅黑" panose="020B0503020204020204" pitchFamily="34" charset="-122"/>
                <a:ea typeface="微软雅黑" panose="020B0503020204020204" pitchFamily="34" charset="-122"/>
                <a:sym typeface="+mn-ea"/>
              </a:rPr>
              <a:t>一种有监督学习方法，它尝试寻找一个最优决策边界，使距离两个类别最近的样本最远，从而对分类问题提供良好的泛化能力。</a:t>
            </a:r>
          </a:p>
        </p:txBody>
      </p:sp>
      <p:sp>
        <p:nvSpPr>
          <p:cNvPr id="4" name="矩形 3"/>
          <p:cNvSpPr/>
          <p:nvPr/>
        </p:nvSpPr>
        <p:spPr>
          <a:xfrm>
            <a:off x="5596198" y="2602953"/>
            <a:ext cx="6243955" cy="2869183"/>
          </a:xfrm>
          <a:prstGeom prst="rect">
            <a:avLst/>
          </a:prstGeom>
        </p:spPr>
        <p:txBody>
          <a:bodyPr wrap="square" rtlCol="0" anchor="t">
            <a:spAutoFit/>
          </a:bodyPr>
          <a:lstStyle/>
          <a:p>
            <a:pPr lvl="0" indent="0" algn="l" fontAlgn="auto">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SVM的优点：</a:t>
            </a:r>
            <a:endParaRPr lang="zh-CN" altLang="en-US" dirty="0">
              <a:latin typeface="微软雅黑" panose="020B0503020204020204" pitchFamily="34" charset="-122"/>
              <a:ea typeface="微软雅黑" panose="020B0503020204020204" pitchFamily="34" charset="-122"/>
              <a:sym typeface="+mn-ea"/>
            </a:endParaRPr>
          </a:p>
          <a:p>
            <a:pPr marL="342900" lvl="0" indent="-342900" algn="l" fontAlgn="auto">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sym typeface="+mn-ea"/>
              </a:rPr>
              <a:t>相对于其他训练分类算法</a:t>
            </a:r>
            <a:r>
              <a:rPr lang="zh-CN" altLang="en-US" b="1" dirty="0" smtClean="0">
                <a:latin typeface="微软雅黑" panose="020B0503020204020204" pitchFamily="34" charset="-122"/>
                <a:ea typeface="微软雅黑" panose="020B0503020204020204" pitchFamily="34" charset="-122"/>
                <a:sym typeface="+mn-ea"/>
              </a:rPr>
              <a:t>不需要过多样本</a:t>
            </a:r>
            <a:r>
              <a:rPr lang="zh-CN" altLang="en-US" dirty="0" smtClean="0">
                <a:latin typeface="微软雅黑" panose="020B0503020204020204" pitchFamily="34" charset="-122"/>
                <a:ea typeface="微软雅黑" panose="020B0503020204020204" pitchFamily="34" charset="-122"/>
                <a:sym typeface="+mn-ea"/>
              </a:rPr>
              <a:t>，并且由于SVM引入了核函数，所以SVM可以处理高维样本</a:t>
            </a:r>
          </a:p>
          <a:p>
            <a:pPr marL="342900" lvl="0" indent="-342900" algn="l" fontAlgn="auto">
              <a:lnSpc>
                <a:spcPct val="125000"/>
              </a:lnSpc>
              <a:buFont typeface="Wingdings" panose="05000000000000000000" charset="0"/>
              <a:buChar char=""/>
            </a:pPr>
            <a:r>
              <a:rPr lang="zh-CN" altLang="en-US" b="1" dirty="0" smtClean="0">
                <a:latin typeface="微软雅黑" panose="020B0503020204020204" pitchFamily="34" charset="-122"/>
                <a:ea typeface="微软雅黑" panose="020B0503020204020204" pitchFamily="34" charset="-122"/>
                <a:sym typeface="+mn-ea"/>
              </a:rPr>
              <a:t>结构</a:t>
            </a:r>
            <a:r>
              <a:rPr lang="zh-CN" altLang="en-US" b="1" dirty="0">
                <a:latin typeface="微软雅黑" panose="020B0503020204020204" pitchFamily="34" charset="-122"/>
                <a:ea typeface="微软雅黑" panose="020B0503020204020204" pitchFamily="34" charset="-122"/>
                <a:sym typeface="+mn-ea"/>
              </a:rPr>
              <a:t>风险最小</a:t>
            </a:r>
            <a:r>
              <a:rPr lang="zh-CN" altLang="en-US" dirty="0">
                <a:latin typeface="微软雅黑" panose="020B0503020204020204" pitchFamily="34" charset="-122"/>
                <a:ea typeface="微软雅黑" panose="020B0503020204020204" pitchFamily="34" charset="-122"/>
                <a:sym typeface="+mn-ea"/>
              </a:rPr>
              <a:t>。这种风险是指分类器对问题真实模型的逼近与问题真实解之间的累积误差</a:t>
            </a:r>
          </a:p>
          <a:p>
            <a:pPr marL="342900" lvl="0" indent="-342900" algn="l" fontAlgn="auto">
              <a:lnSpc>
                <a:spcPct val="125000"/>
              </a:lnSpc>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非线性</a:t>
            </a:r>
            <a:r>
              <a:rPr lang="zh-CN" altLang="en-US" dirty="0">
                <a:latin typeface="微软雅黑" panose="020B0503020204020204" pitchFamily="34" charset="-122"/>
                <a:ea typeface="微软雅黑" panose="020B0503020204020204" pitchFamily="34" charset="-122"/>
                <a:sym typeface="+mn-ea"/>
              </a:rPr>
              <a:t>，是指SVM擅长应付样本数据线性不可分的情况，主要通过松弛变量（也叫惩罚变量）和核函数技术来实现，这一部分也正是SVM的精髓所在。</a:t>
            </a:r>
          </a:p>
        </p:txBody>
      </p:sp>
      <p:sp>
        <p:nvSpPr>
          <p:cNvPr id="8" name="矩形 7"/>
          <p:cNvSpPr/>
          <p:nvPr/>
        </p:nvSpPr>
        <p:spPr>
          <a:xfrm>
            <a:off x="6114012" y="5454706"/>
            <a:ext cx="5513705" cy="1198880"/>
          </a:xfrm>
          <a:prstGeom prst="rect">
            <a:avLst/>
          </a:prstGeom>
          <a:solidFill>
            <a:srgbClr val="E1EFFF"/>
          </a:solid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r>
              <a:rPr kumimoji="1" lang="zh-CN" altLang="en-US" b="1" dirty="0">
                <a:solidFill>
                  <a:srgbClr val="009900"/>
                </a:solidFill>
                <a:sym typeface="+mn-ea"/>
              </a:rPr>
              <a:t>常用软件工具包：</a:t>
            </a:r>
            <a:endParaRPr kumimoji="1" lang="zh-CN" altLang="en-US" dirty="0">
              <a:solidFill>
                <a:schemeClr val="tx1"/>
              </a:solidFill>
              <a:sym typeface="+mn-ea"/>
            </a:endParaRPr>
          </a:p>
          <a:p>
            <a:pPr lvl="0" algn="l"/>
            <a:r>
              <a:rPr kumimoji="1" lang="zh-CN" altLang="en-US" dirty="0">
                <a:solidFill>
                  <a:srgbClr val="CC0099"/>
                </a:solidFill>
                <a:sym typeface="+mn-ea"/>
              </a:rPr>
              <a:t>LibSVM</a:t>
            </a:r>
            <a:r>
              <a:rPr kumimoji="1" lang="zh-CN" altLang="en-US" dirty="0">
                <a:solidFill>
                  <a:schemeClr val="tx1"/>
                </a:solidFill>
                <a:sym typeface="+mn-ea"/>
              </a:rPr>
              <a:t>: http://www.csie.ntu.edu.tw/~cjlin/libsvm/</a:t>
            </a:r>
          </a:p>
          <a:p>
            <a:pPr lvl="0" algn="l"/>
            <a:r>
              <a:rPr kumimoji="1" lang="zh-CN" altLang="en-US" dirty="0">
                <a:solidFill>
                  <a:srgbClr val="CC0099"/>
                </a:solidFill>
                <a:sym typeface="+mn-ea"/>
              </a:rPr>
              <a:t>SVM-Light</a:t>
            </a:r>
            <a:r>
              <a:rPr kumimoji="1" lang="zh-CN" altLang="en-US" dirty="0">
                <a:solidFill>
                  <a:schemeClr val="tx1"/>
                </a:solidFill>
                <a:sym typeface="+mn-ea"/>
              </a:rPr>
              <a:t>：http://svmlight.joachims.org/</a:t>
            </a:r>
          </a:p>
          <a:p>
            <a:pPr lvl="0" algn="l"/>
            <a:r>
              <a:rPr kumimoji="1" lang="zh-CN" altLang="en-US" dirty="0">
                <a:solidFill>
                  <a:srgbClr val="CC0099"/>
                </a:solidFill>
                <a:sym typeface="+mn-ea"/>
              </a:rPr>
              <a:t>Liblinear:http</a:t>
            </a:r>
            <a:r>
              <a:rPr kumimoji="1" lang="zh-CN" altLang="en-US" dirty="0">
                <a:solidFill>
                  <a:schemeClr val="tx1"/>
                </a:solidFill>
                <a:sym typeface="+mn-ea"/>
              </a:rPr>
              <a:t>://www.csie.ntu.edu.tw/~cjlin/liblinear/</a:t>
            </a:r>
          </a:p>
        </p:txBody>
      </p:sp>
      <p:pic>
        <p:nvPicPr>
          <p:cNvPr id="9" name="图片 8"/>
          <p:cNvPicPr>
            <a:picLocks noChangeAspect="1"/>
          </p:cNvPicPr>
          <p:nvPr/>
        </p:nvPicPr>
        <p:blipFill>
          <a:blip r:embed="rId2" cstate="print"/>
          <a:stretch>
            <a:fillRect/>
          </a:stretch>
        </p:blipFill>
        <p:spPr>
          <a:xfrm>
            <a:off x="517374" y="3030408"/>
            <a:ext cx="4391774" cy="1624719"/>
          </a:xfrm>
          <a:prstGeom prst="rect">
            <a:avLst/>
          </a:prstGeom>
        </p:spPr>
      </p:pic>
      <p:sp>
        <p:nvSpPr>
          <p:cNvPr id="10" name="矩形 9"/>
          <p:cNvSpPr/>
          <p:nvPr/>
        </p:nvSpPr>
        <p:spPr>
          <a:xfrm>
            <a:off x="450266" y="2578146"/>
            <a:ext cx="4230428" cy="430887"/>
          </a:xfrm>
          <a:prstGeom prst="rect">
            <a:avLst/>
          </a:prstGeom>
        </p:spPr>
        <p:txBody>
          <a:bodyPr wrap="square" rtlCol="0" anchor="t">
            <a:spAutoFit/>
          </a:bodyPr>
          <a:lstStyle/>
          <a:p>
            <a:pPr lvl="0" indent="0" algn="l" fontAlgn="auto"/>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非线性支持向量机与核函数：</a:t>
            </a:r>
            <a:endParaRPr lang="zh-CN" altLang="en-US" sz="2000" dirty="0" smtClean="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549427" y="4844143"/>
            <a:ext cx="4589019" cy="172235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4303056"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多分类</a:t>
            </a:r>
            <a:r>
              <a:rPr lang="en-US" altLang="zh-CN" sz="3600" b="1" dirty="0" smtClean="0">
                <a:latin typeface="微软雅黑" panose="020B0503020204020204" pitchFamily="34" charset="-122"/>
                <a:ea typeface="微软雅黑" panose="020B0503020204020204" pitchFamily="34" charset="-122"/>
              </a:rPr>
              <a:t>SVM</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588167" y="1314950"/>
            <a:ext cx="6262164"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一对多法（</a:t>
            </a:r>
            <a:r>
              <a:rPr lang="en-US" altLang="zh-CN" sz="2200" b="1" dirty="0">
                <a:solidFill>
                  <a:srgbClr val="0070C0"/>
                </a:solidFill>
                <a:latin typeface="微软雅黑" panose="020B0503020204020204" pitchFamily="34" charset="-122"/>
                <a:ea typeface="微软雅黑" panose="020B0503020204020204" pitchFamily="34" charset="-122"/>
              </a:rPr>
              <a:t>one-versus-rest,</a:t>
            </a:r>
            <a:r>
              <a:rPr lang="zh-CN" altLang="en-US" sz="2200" b="1" dirty="0">
                <a:solidFill>
                  <a:srgbClr val="0070C0"/>
                </a:solidFill>
                <a:latin typeface="微软雅黑" panose="020B0503020204020204" pitchFamily="34" charset="-122"/>
                <a:ea typeface="微软雅黑" panose="020B0503020204020204" pitchFamily="34" charset="-122"/>
              </a:rPr>
              <a:t>简称</a:t>
            </a:r>
            <a:r>
              <a:rPr lang="en-US" altLang="zh-CN" sz="2200" b="1" dirty="0">
                <a:solidFill>
                  <a:srgbClr val="0070C0"/>
                </a:solidFill>
                <a:latin typeface="微软雅黑" panose="020B0503020204020204" pitchFamily="34" charset="-122"/>
                <a:ea typeface="微软雅黑" panose="020B0503020204020204" pitchFamily="34" charset="-122"/>
              </a:rPr>
              <a:t>OVR SVMs</a:t>
            </a:r>
            <a:r>
              <a:rPr lang="zh-CN" altLang="en-US" sz="2200" b="1" dirty="0">
                <a:solidFill>
                  <a:srgbClr val="0070C0"/>
                </a:solidFill>
                <a:latin typeface="微软雅黑" panose="020B0503020204020204" pitchFamily="34" charset="-122"/>
                <a:ea typeface="微软雅黑" panose="020B0503020204020204" pitchFamily="34" charset="-122"/>
              </a:rPr>
              <a:t>）</a:t>
            </a:r>
          </a:p>
        </p:txBody>
      </p:sp>
      <p:sp>
        <p:nvSpPr>
          <p:cNvPr id="4" name="矩形 3"/>
          <p:cNvSpPr/>
          <p:nvPr/>
        </p:nvSpPr>
        <p:spPr>
          <a:xfrm>
            <a:off x="588167" y="3139178"/>
            <a:ext cx="8041369"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一对一法（</a:t>
            </a:r>
            <a:r>
              <a:rPr lang="en-US" altLang="zh-CN" sz="2200" b="1" dirty="0">
                <a:solidFill>
                  <a:srgbClr val="0070C0"/>
                </a:solidFill>
                <a:latin typeface="微软雅黑" panose="020B0503020204020204" pitchFamily="34" charset="-122"/>
                <a:ea typeface="微软雅黑" panose="020B0503020204020204" pitchFamily="34" charset="-122"/>
              </a:rPr>
              <a:t>one-versus-one,</a:t>
            </a:r>
            <a:r>
              <a:rPr lang="zh-CN" altLang="en-US" sz="2200" b="1" dirty="0">
                <a:solidFill>
                  <a:srgbClr val="0070C0"/>
                </a:solidFill>
                <a:latin typeface="微软雅黑" panose="020B0503020204020204" pitchFamily="34" charset="-122"/>
                <a:ea typeface="微软雅黑" panose="020B0503020204020204" pitchFamily="34" charset="-122"/>
              </a:rPr>
              <a:t>简称</a:t>
            </a:r>
            <a:r>
              <a:rPr lang="en-US" altLang="zh-CN" sz="2200" b="1" dirty="0">
                <a:solidFill>
                  <a:srgbClr val="0070C0"/>
                </a:solidFill>
                <a:latin typeface="微软雅黑" panose="020B0503020204020204" pitchFamily="34" charset="-122"/>
                <a:ea typeface="微软雅黑" panose="020B0503020204020204" pitchFamily="34" charset="-122"/>
              </a:rPr>
              <a:t>OVO SVMs</a:t>
            </a:r>
            <a:r>
              <a:rPr lang="zh-CN" altLang="en-US" sz="2200" b="1" dirty="0">
                <a:solidFill>
                  <a:srgbClr val="0070C0"/>
                </a:solidFill>
                <a:latin typeface="微软雅黑" panose="020B0503020204020204" pitchFamily="34" charset="-122"/>
                <a:ea typeface="微软雅黑" panose="020B0503020204020204" pitchFamily="34" charset="-122"/>
              </a:rPr>
              <a:t>或者</a:t>
            </a:r>
            <a:r>
              <a:rPr lang="en-US" altLang="zh-CN" sz="2200" b="1" dirty="0">
                <a:solidFill>
                  <a:srgbClr val="0070C0"/>
                </a:solidFill>
                <a:latin typeface="微软雅黑" panose="020B0503020204020204" pitchFamily="34" charset="-122"/>
                <a:ea typeface="微软雅黑" panose="020B0503020204020204" pitchFamily="34" charset="-122"/>
              </a:rPr>
              <a:t>pairwise</a:t>
            </a:r>
            <a:r>
              <a:rPr lang="zh-CN" altLang="en-US" sz="2200" b="1" dirty="0">
                <a:solidFill>
                  <a:srgbClr val="0070C0"/>
                </a:solidFill>
                <a:latin typeface="微软雅黑" panose="020B0503020204020204" pitchFamily="34" charset="-122"/>
                <a:ea typeface="微软雅黑" panose="020B0503020204020204" pitchFamily="34" charset="-122"/>
              </a:rPr>
              <a:t>）</a:t>
            </a:r>
          </a:p>
        </p:txBody>
      </p:sp>
      <p:sp>
        <p:nvSpPr>
          <p:cNvPr id="5" name="矩形 4"/>
          <p:cNvSpPr/>
          <p:nvPr/>
        </p:nvSpPr>
        <p:spPr>
          <a:xfrm>
            <a:off x="588167" y="5283160"/>
            <a:ext cx="2159566"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层次支持向量机</a:t>
            </a:r>
          </a:p>
        </p:txBody>
      </p:sp>
      <p:pic>
        <p:nvPicPr>
          <p:cNvPr id="6" name="图片 5"/>
          <p:cNvPicPr>
            <a:picLocks noChangeAspect="1"/>
          </p:cNvPicPr>
          <p:nvPr/>
        </p:nvPicPr>
        <p:blipFill>
          <a:blip r:embed="rId2"/>
          <a:stretch>
            <a:fillRect/>
          </a:stretch>
        </p:blipFill>
        <p:spPr>
          <a:xfrm>
            <a:off x="8594251" y="1376565"/>
            <a:ext cx="2737033" cy="1721271"/>
          </a:xfrm>
          <a:prstGeom prst="rect">
            <a:avLst/>
          </a:prstGeom>
        </p:spPr>
      </p:pic>
      <p:pic>
        <p:nvPicPr>
          <p:cNvPr id="7" name="图片 6"/>
          <p:cNvPicPr>
            <a:picLocks noChangeAspect="1"/>
          </p:cNvPicPr>
          <p:nvPr/>
        </p:nvPicPr>
        <p:blipFill>
          <a:blip r:embed="rId3"/>
          <a:stretch>
            <a:fillRect/>
          </a:stretch>
        </p:blipFill>
        <p:spPr>
          <a:xfrm>
            <a:off x="8594250" y="3531123"/>
            <a:ext cx="2737033" cy="1710115"/>
          </a:xfrm>
          <a:prstGeom prst="rect">
            <a:avLst/>
          </a:prstGeom>
        </p:spPr>
      </p:pic>
      <p:sp>
        <p:nvSpPr>
          <p:cNvPr id="8" name="矩形 7"/>
          <p:cNvSpPr/>
          <p:nvPr/>
        </p:nvSpPr>
        <p:spPr>
          <a:xfrm>
            <a:off x="698680" y="1824389"/>
            <a:ext cx="7585784" cy="1107996"/>
          </a:xfrm>
          <a:prstGeom prst="rect">
            <a:avLst/>
          </a:prstGeom>
        </p:spPr>
        <p:txBody>
          <a:bodyPr wrap="square">
            <a:spAutoFit/>
          </a:bodyPr>
          <a:lstStyle/>
          <a:p>
            <a:r>
              <a:rPr lang="zh-CN" altLang="en-US" sz="2200" dirty="0" smtClean="0">
                <a:latin typeface="微软雅黑" panose="020B0503020204020204" pitchFamily="34" charset="-122"/>
                <a:ea typeface="微软雅黑" panose="020B0503020204020204" pitchFamily="34" charset="-122"/>
              </a:rPr>
              <a:t>训练</a:t>
            </a:r>
            <a:r>
              <a:rPr lang="zh-CN" altLang="en-US" sz="2200" dirty="0">
                <a:latin typeface="微软雅黑" panose="020B0503020204020204" pitchFamily="34" charset="-122"/>
                <a:ea typeface="微软雅黑" panose="020B0503020204020204" pitchFamily="34" charset="-122"/>
              </a:rPr>
              <a:t>时依次把某个类别的样本归为一类</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其他剩余的样本归为另一类，这样</a:t>
            </a:r>
            <a:r>
              <a:rPr lang="en-US" altLang="zh-CN" sz="2200" dirty="0">
                <a:latin typeface="微软雅黑" panose="020B0503020204020204" pitchFamily="34" charset="-122"/>
                <a:ea typeface="微软雅黑" panose="020B0503020204020204" pitchFamily="34" charset="-122"/>
              </a:rPr>
              <a:t>k</a:t>
            </a:r>
            <a:r>
              <a:rPr lang="zh-CN" altLang="en-US" sz="2200" dirty="0">
                <a:latin typeface="微软雅黑" panose="020B0503020204020204" pitchFamily="34" charset="-122"/>
                <a:ea typeface="微软雅黑" panose="020B0503020204020204" pitchFamily="34" charset="-122"/>
              </a:rPr>
              <a:t>个类别的样本就构造出了</a:t>
            </a:r>
            <a:r>
              <a:rPr lang="en-US" altLang="zh-CN" sz="2200" dirty="0">
                <a:latin typeface="微软雅黑" panose="020B0503020204020204" pitchFamily="34" charset="-122"/>
                <a:ea typeface="微软雅黑" panose="020B0503020204020204" pitchFamily="34" charset="-122"/>
              </a:rPr>
              <a:t>k</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SVM</a:t>
            </a:r>
            <a:r>
              <a:rPr lang="zh-CN" altLang="en-US" sz="2200" dirty="0">
                <a:latin typeface="微软雅黑" panose="020B0503020204020204" pitchFamily="34" charset="-122"/>
                <a:ea typeface="微软雅黑" panose="020B0503020204020204" pitchFamily="34" charset="-122"/>
              </a:rPr>
              <a:t>。分类时将未知样本分类为具有最大分类函数值的那类</a:t>
            </a:r>
            <a:r>
              <a:rPr lang="zh-CN" altLang="en-US" dirty="0">
                <a:solidFill>
                  <a:srgbClr val="333333"/>
                </a:solidFill>
                <a:latin typeface="宋体" panose="02010600030101010101" pitchFamily="2" charset="-122"/>
              </a:rPr>
              <a:t>。</a:t>
            </a:r>
            <a:endParaRPr lang="zh-CN" altLang="en-US" dirty="0"/>
          </a:p>
        </p:txBody>
      </p:sp>
      <p:sp>
        <p:nvSpPr>
          <p:cNvPr id="9" name="矩形 8"/>
          <p:cNvSpPr/>
          <p:nvPr/>
        </p:nvSpPr>
        <p:spPr>
          <a:xfrm>
            <a:off x="689536" y="3606386"/>
            <a:ext cx="7594928" cy="1446550"/>
          </a:xfrm>
          <a:prstGeom prst="rect">
            <a:avLst/>
          </a:prstGeom>
        </p:spPr>
        <p:txBody>
          <a:bodyPr wrap="square">
            <a:spAutoFit/>
          </a:bodyPr>
          <a:lstStyle/>
          <a:p>
            <a:r>
              <a:rPr lang="zh-CN" altLang="en-US" sz="2200" dirty="0" smtClean="0">
                <a:latin typeface="微软雅黑" panose="020B0503020204020204" pitchFamily="34" charset="-122"/>
                <a:ea typeface="微软雅黑" panose="020B0503020204020204" pitchFamily="34" charset="-122"/>
              </a:rPr>
              <a:t>其</a:t>
            </a:r>
            <a:r>
              <a:rPr lang="zh-CN" altLang="en-US" sz="2200" dirty="0">
                <a:latin typeface="微软雅黑" panose="020B0503020204020204" pitchFamily="34" charset="-122"/>
                <a:ea typeface="微软雅黑" panose="020B0503020204020204" pitchFamily="34" charset="-122"/>
              </a:rPr>
              <a:t>做法是在任意两类样本之间设计一个</a:t>
            </a:r>
            <a:r>
              <a:rPr lang="en-US" altLang="zh-CN" sz="2200" dirty="0">
                <a:latin typeface="微软雅黑" panose="020B0503020204020204" pitchFamily="34" charset="-122"/>
                <a:ea typeface="微软雅黑" panose="020B0503020204020204" pitchFamily="34" charset="-122"/>
              </a:rPr>
              <a:t>SVM</a:t>
            </a:r>
            <a:r>
              <a:rPr lang="zh-CN" altLang="en-US" sz="2200" dirty="0">
                <a:latin typeface="微软雅黑" panose="020B0503020204020204" pitchFamily="34" charset="-122"/>
                <a:ea typeface="微软雅黑" panose="020B0503020204020204" pitchFamily="34" charset="-122"/>
              </a:rPr>
              <a:t>，因此</a:t>
            </a:r>
            <a:r>
              <a:rPr lang="en-US" altLang="zh-CN" sz="2200" dirty="0">
                <a:latin typeface="微软雅黑" panose="020B0503020204020204" pitchFamily="34" charset="-122"/>
                <a:ea typeface="微软雅黑" panose="020B0503020204020204" pitchFamily="34" charset="-122"/>
              </a:rPr>
              <a:t>k</a:t>
            </a:r>
            <a:r>
              <a:rPr lang="zh-CN" altLang="en-US" sz="2200" dirty="0">
                <a:latin typeface="微软雅黑" panose="020B0503020204020204" pitchFamily="34" charset="-122"/>
                <a:ea typeface="微软雅黑" panose="020B0503020204020204" pitchFamily="34" charset="-122"/>
              </a:rPr>
              <a:t>个类别的样本就需要设计</a:t>
            </a:r>
            <a:r>
              <a:rPr lang="en-US" altLang="zh-CN" sz="2200" dirty="0">
                <a:latin typeface="微软雅黑" panose="020B0503020204020204" pitchFamily="34" charset="-122"/>
                <a:ea typeface="微软雅黑" panose="020B0503020204020204" pitchFamily="34" charset="-122"/>
              </a:rPr>
              <a:t>k(k-1)/2</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SVM</a:t>
            </a:r>
            <a:r>
              <a:rPr lang="zh-CN" altLang="en-US" sz="2200" dirty="0">
                <a:latin typeface="微软雅黑" panose="020B0503020204020204" pitchFamily="34" charset="-122"/>
                <a:ea typeface="微软雅黑" panose="020B0503020204020204" pitchFamily="34" charset="-122"/>
              </a:rPr>
              <a:t>。</a:t>
            </a:r>
          </a:p>
          <a:p>
            <a:r>
              <a:rPr lang="zh-CN" altLang="en-US" sz="2200" dirty="0" smtClean="0">
                <a:latin typeface="微软雅黑" panose="020B0503020204020204" pitchFamily="34" charset="-122"/>
                <a:ea typeface="微软雅黑" panose="020B0503020204020204" pitchFamily="34" charset="-122"/>
              </a:rPr>
              <a:t>当</a:t>
            </a:r>
            <a:r>
              <a:rPr lang="zh-CN" altLang="en-US" sz="2200" dirty="0">
                <a:latin typeface="微软雅黑" panose="020B0503020204020204" pitchFamily="34" charset="-122"/>
                <a:ea typeface="微软雅黑" panose="020B0503020204020204" pitchFamily="34" charset="-122"/>
              </a:rPr>
              <a:t>对一个未知样本进行分类时，最后得票最多的类别即为该未知样本的类别。</a:t>
            </a:r>
          </a:p>
        </p:txBody>
      </p:sp>
      <p:sp>
        <p:nvSpPr>
          <p:cNvPr id="10" name="矩形 9"/>
          <p:cNvSpPr/>
          <p:nvPr/>
        </p:nvSpPr>
        <p:spPr>
          <a:xfrm>
            <a:off x="671248" y="5788794"/>
            <a:ext cx="8216720" cy="769441"/>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层次分类法首先将所有类别分成两个子类，再将子类进一步划分成两个次级子类，如此循环，直到得到一个单独的类别为止。</a:t>
            </a:r>
          </a:p>
        </p:txBody>
      </p:sp>
    </p:spTree>
    <p:extLst>
      <p:ext uri="{BB962C8B-B14F-4D97-AF65-F5344CB8AC3E}">
        <p14:creationId xmlns:p14="http://schemas.microsoft.com/office/powerpoint/2010/main" val="145993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a:t>
            </a:r>
            <a:r>
              <a:rPr kumimoji="1"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34346" y="2269810"/>
            <a:ext cx="5760431" cy="553998"/>
          </a:xfrm>
          <a:prstGeom prst="rect">
            <a:avLst/>
          </a:prstGeom>
        </p:spPr>
        <p:txBody>
          <a:bodyPr wrap="square">
            <a:spAutoFit/>
          </a:bodyPr>
          <a:lstStyle/>
          <a:p>
            <a:pPr>
              <a:lnSpc>
                <a:spcPct val="125000"/>
              </a:lnSpc>
            </a:pPr>
            <a:r>
              <a:rPr lang="zh-CN" altLang="en-US" sz="2400" b="1" dirty="0" smtClean="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举</a:t>
            </a:r>
            <a:r>
              <a:rPr lang="zh-CN" altLang="en-US" sz="2400" b="1" dirty="0" smtClean="0">
                <a:latin typeface="微软雅黑" panose="020B0503020204020204" pitchFamily="34" charset="-122"/>
                <a:ea typeface="微软雅黑" panose="020B0503020204020204" pitchFamily="34" charset="-122"/>
              </a:rPr>
              <a:t>个栗子</a:t>
            </a:r>
            <a:r>
              <a:rPr lang="zh-CN" altLang="en-US" sz="2000" dirty="0" smtClean="0">
                <a:latin typeface="微软雅黑" panose="020B0503020204020204" pitchFamily="34" charset="-122"/>
                <a:ea typeface="微软雅黑" panose="020B0503020204020204" pitchFamily="34" charset="-122"/>
              </a:rPr>
              <a:t>：预测一个司机是否出过交通事故。</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162144469"/>
              </p:ext>
            </p:extLst>
          </p:nvPr>
        </p:nvGraphicFramePr>
        <p:xfrm>
          <a:off x="1102433" y="2823808"/>
          <a:ext cx="5292344" cy="1742440"/>
        </p:xfrm>
        <a:graphic>
          <a:graphicData uri="http://schemas.openxmlformats.org/drawingml/2006/table">
            <a:tbl>
              <a:tblPr firstRow="1" bandRow="1">
                <a:tableStyleId>{5C22544A-7EE6-4342-B048-85BDC9FD1C3A}</a:tableStyleId>
              </a:tblPr>
              <a:tblGrid>
                <a:gridCol w="1329871"/>
                <a:gridCol w="1136977"/>
                <a:gridCol w="1197864"/>
                <a:gridCol w="1627632"/>
              </a:tblGrid>
              <a:tr h="370840">
                <a:tc>
                  <a:txBody>
                    <a:bodyPr/>
                    <a:lstStyle/>
                    <a:p>
                      <a:pPr algn="ctr"/>
                      <a:r>
                        <a:rPr lang="en-US" altLang="zh-CN" sz="1800" kern="1200" dirty="0" smtClean="0">
                          <a:effectLst/>
                          <a:latin typeface="微软雅黑" panose="020B0503020204020204" pitchFamily="34" charset="-122"/>
                          <a:ea typeface="微软雅黑" panose="020B0503020204020204" pitchFamily="34" charset="-122"/>
                        </a:rPr>
                        <a:t>x</a:t>
                      </a:r>
                      <a:r>
                        <a:rPr lang="en-US" altLang="zh-CN" sz="1800" kern="1200" baseline="-25000" dirty="0" smtClean="0">
                          <a:effectLst/>
                          <a:latin typeface="微软雅黑" panose="020B0503020204020204" pitchFamily="34" charset="-122"/>
                          <a:ea typeface="微软雅黑" panose="020B0503020204020204" pitchFamily="34" charset="-122"/>
                        </a:rPr>
                        <a:t>1</a:t>
                      </a:r>
                    </a:p>
                    <a:p>
                      <a:pPr algn="ctr"/>
                      <a:r>
                        <a:rPr lang="zh-CN" altLang="en-US" sz="1800" kern="1200" dirty="0" smtClean="0">
                          <a:effectLst/>
                          <a:latin typeface="微软雅黑" panose="020B0503020204020204" pitchFamily="34" charset="-122"/>
                          <a:ea typeface="微软雅黑" panose="020B0503020204020204" pitchFamily="34" charset="-122"/>
                        </a:rPr>
                        <a:t>视力状况</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dirty="0" smtClean="0">
                          <a:effectLst/>
                          <a:latin typeface="微软雅黑" panose="020B0503020204020204" pitchFamily="34" charset="-122"/>
                          <a:ea typeface="微软雅黑" panose="020B0503020204020204" pitchFamily="34" charset="-122"/>
                        </a:rPr>
                        <a:t>X</a:t>
                      </a:r>
                      <a:r>
                        <a:rPr lang="en-US" altLang="zh-CN" sz="1800" kern="1200" baseline="-25000" dirty="0" smtClean="0">
                          <a:effectLst/>
                          <a:latin typeface="微软雅黑" panose="020B0503020204020204" pitchFamily="34" charset="-122"/>
                          <a:ea typeface="微软雅黑" panose="020B0503020204020204" pitchFamily="34" charset="-122"/>
                        </a:rPr>
                        <a:t>2</a:t>
                      </a:r>
                    </a:p>
                    <a:p>
                      <a:pPr algn="ctr"/>
                      <a:r>
                        <a:rPr lang="zh-CN" altLang="en-US" sz="1800" kern="1200" dirty="0" smtClean="0">
                          <a:effectLst/>
                          <a:latin typeface="微软雅黑" panose="020B0503020204020204" pitchFamily="34" charset="-122"/>
                          <a:ea typeface="微软雅黑" panose="020B0503020204020204" pitchFamily="34" charset="-122"/>
                        </a:rPr>
                        <a:t>年龄</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dirty="0" smtClean="0">
                          <a:effectLst/>
                          <a:latin typeface="微软雅黑" panose="020B0503020204020204" pitchFamily="34" charset="-122"/>
                          <a:ea typeface="微软雅黑" panose="020B0503020204020204" pitchFamily="34" charset="-122"/>
                        </a:rPr>
                        <a:t>X</a:t>
                      </a:r>
                      <a:r>
                        <a:rPr lang="en-US" altLang="zh-CN" sz="1800" kern="1200" baseline="-25000" dirty="0" smtClean="0">
                          <a:effectLst/>
                          <a:latin typeface="微软雅黑" panose="020B0503020204020204" pitchFamily="34" charset="-122"/>
                          <a:ea typeface="微软雅黑" panose="020B0503020204020204" pitchFamily="34" charset="-122"/>
                        </a:rPr>
                        <a:t>3</a:t>
                      </a:r>
                    </a:p>
                    <a:p>
                      <a:pPr algn="ctr"/>
                      <a:r>
                        <a:rPr lang="zh-CN" altLang="en-US" sz="1800" kern="1200" dirty="0" smtClean="0">
                          <a:effectLst/>
                          <a:latin typeface="微软雅黑" panose="020B0503020204020204" pitchFamily="34" charset="-122"/>
                          <a:ea typeface="微软雅黑" panose="020B0503020204020204" pitchFamily="34" charset="-122"/>
                        </a:rPr>
                        <a:t>驾车教育</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baseline="0" dirty="0" smtClean="0">
                          <a:effectLst/>
                          <a:latin typeface="微软雅黑" panose="020B0503020204020204" pitchFamily="34" charset="-122"/>
                          <a:ea typeface="微软雅黑" panose="020B0503020204020204" pitchFamily="34" charset="-122"/>
                        </a:rPr>
                        <a:t>y</a:t>
                      </a:r>
                      <a:endParaRPr lang="en-US" altLang="zh-CN" sz="1800" kern="1200" baseline="-25000" dirty="0" smtClean="0">
                        <a:effectLst/>
                        <a:latin typeface="微软雅黑" panose="020B0503020204020204" pitchFamily="34" charset="-122"/>
                        <a:ea typeface="微软雅黑" panose="020B0503020204020204" pitchFamily="34" charset="-122"/>
                      </a:endParaRPr>
                    </a:p>
                    <a:p>
                      <a:pPr algn="ctr"/>
                      <a:r>
                        <a:rPr lang="zh-CN" altLang="en-US" sz="1800" kern="1200" dirty="0" smtClean="0">
                          <a:solidFill>
                            <a:schemeClr val="bg1"/>
                          </a:solidFill>
                          <a:effectLst/>
                          <a:latin typeface="微软雅黑" panose="020B0503020204020204" pitchFamily="34" charset="-122"/>
                          <a:ea typeface="微软雅黑" panose="020B0503020204020204" pitchFamily="34" charset="-122"/>
                        </a:rPr>
                        <a:t>是否出过事故</a:t>
                      </a:r>
                      <a:endParaRPr lang="zh-CN" altLang="en-US" dirty="0">
                        <a:solidFill>
                          <a:schemeClr val="bg1"/>
                        </a:solidFill>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mtClean="0"/>
                        <a:t>1</a:t>
                      </a:r>
                      <a:endParaRPr lang="zh-CN" altLang="en-US" dirty="0"/>
                    </a:p>
                  </a:txBody>
                  <a:tcPr/>
                </a:tc>
                <a:tc>
                  <a:txBody>
                    <a:bodyPr/>
                    <a:lstStyle/>
                    <a:p>
                      <a:pPr algn="ctr"/>
                      <a:r>
                        <a:rPr lang="en-US" altLang="zh-CN" dirty="0" smtClean="0"/>
                        <a:t>17</a:t>
                      </a:r>
                      <a:endParaRPr lang="zh-CN" altLang="en-US" dirty="0"/>
                    </a:p>
                  </a:txBody>
                  <a:tcPr/>
                </a:tc>
                <a:tc>
                  <a:txBody>
                    <a:bodyPr/>
                    <a:lstStyle/>
                    <a:p>
                      <a:pPr algn="ctr"/>
                      <a:r>
                        <a:rPr lang="en-US" altLang="zh-CN" smtClean="0"/>
                        <a:t>1</a:t>
                      </a:r>
                      <a:endParaRPr lang="zh-CN" altLang="en-US" dirty="0"/>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tr>
              <a:tr h="185420">
                <a:tc>
                  <a:txBody>
                    <a:bodyPr/>
                    <a:lstStyle/>
                    <a:p>
                      <a:pPr algn="ctr"/>
                      <a:r>
                        <a:rPr lang="en-US" altLang="zh-CN" dirty="0" smtClean="0"/>
                        <a:t>1</a:t>
                      </a:r>
                      <a:endParaRPr lang="zh-CN" altLang="en-US" dirty="0"/>
                    </a:p>
                  </a:txBody>
                  <a:tcPr/>
                </a:tc>
                <a:tc>
                  <a:txBody>
                    <a:bodyPr/>
                    <a:lstStyle/>
                    <a:p>
                      <a:pPr algn="ctr"/>
                      <a:r>
                        <a:rPr lang="en-US" altLang="zh-CN" dirty="0" smtClean="0"/>
                        <a:t>44</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solidFill>
                            <a:srgbClr val="FF0000"/>
                          </a:solidFill>
                        </a:rPr>
                        <a:t>0</a:t>
                      </a:r>
                      <a:endParaRPr lang="zh-CN" altLang="en-US" dirty="0">
                        <a:solidFill>
                          <a:srgbClr val="FF0000"/>
                        </a:solidFill>
                      </a:endParaRPr>
                    </a:p>
                  </a:txBody>
                  <a:tcPr/>
                </a:tc>
              </a:tr>
              <a:tr h="185420">
                <a:tc>
                  <a:txBody>
                    <a:bodyPr/>
                    <a:lstStyle/>
                    <a:p>
                      <a:pPr algn="ctr"/>
                      <a:r>
                        <a:rPr lang="en-US" altLang="zh-CN" smtClean="0"/>
                        <a:t>…</a:t>
                      </a:r>
                      <a:endParaRPr lang="zh-CN" altLang="en-US" dirty="0"/>
                    </a:p>
                  </a:txBody>
                  <a:tcPr/>
                </a:tc>
                <a:tc>
                  <a:txBody>
                    <a:bodyPr/>
                    <a:lstStyle/>
                    <a:p>
                      <a:pPr algn="ctr"/>
                      <a:r>
                        <a:rPr lang="en-US" altLang="zh-CN" smtClean="0"/>
                        <a:t>…</a:t>
                      </a:r>
                      <a:endParaRPr lang="zh-CN" altLang="en-US" dirty="0"/>
                    </a:p>
                  </a:txBody>
                  <a:tcPr/>
                </a:tc>
                <a:tc>
                  <a:txBody>
                    <a:bodyPr/>
                    <a:lstStyle/>
                    <a:p>
                      <a:pPr algn="ctr"/>
                      <a:r>
                        <a:rPr lang="en-US" altLang="zh-CN" smtClean="0"/>
                        <a:t>…</a:t>
                      </a:r>
                      <a:endParaRPr lang="zh-CN" altLang="en-US" dirty="0"/>
                    </a:p>
                  </a:txBody>
                  <a:tcPr/>
                </a:tc>
                <a:tc>
                  <a:txBody>
                    <a:bodyPr/>
                    <a:lstStyle/>
                    <a:p>
                      <a:pPr algn="ctr"/>
                      <a:r>
                        <a:rPr lang="en-US" altLang="zh-CN" dirty="0" smtClean="0">
                          <a:solidFill>
                            <a:srgbClr val="FF0000"/>
                          </a:solidFill>
                        </a:rPr>
                        <a:t>…</a:t>
                      </a:r>
                      <a:endParaRPr lang="zh-CN" altLang="en-US" dirty="0">
                        <a:solidFill>
                          <a:srgbClr val="FF0000"/>
                        </a:solidFill>
                      </a:endParaRPr>
                    </a:p>
                  </a:txBody>
                  <a:tcPr/>
                </a:tc>
              </a:tr>
            </a:tbl>
          </a:graphicData>
        </a:graphic>
      </p:graphicFrame>
      <p:sp>
        <p:nvSpPr>
          <p:cNvPr id="5" name="矩形 4"/>
          <p:cNvSpPr/>
          <p:nvPr/>
        </p:nvSpPr>
        <p:spPr>
          <a:xfrm>
            <a:off x="6512536" y="4180908"/>
            <a:ext cx="2262158" cy="369332"/>
          </a:xfrm>
          <a:prstGeom prst="rect">
            <a:avLst/>
          </a:prstGeom>
        </p:spPr>
        <p:txBody>
          <a:bodyPr wrap="none">
            <a:spAutoFit/>
          </a:bodyPr>
          <a:lstStyle/>
          <a:p>
            <a:r>
              <a:rPr lang="zh-CN" altLang="en-US" b="1" dirty="0" smtClean="0">
                <a:solidFill>
                  <a:srgbClr val="0070C0"/>
                </a:solidFill>
                <a:latin typeface="微软雅黑"/>
                <a:ea typeface="微软雅黑"/>
              </a:rPr>
              <a:t>二项逻辑回归模型：</a:t>
            </a:r>
            <a:endParaRPr lang="zh-CN" altLang="en-US" sz="1600" b="1" dirty="0" smtClean="0">
              <a:solidFill>
                <a:srgbClr val="000000"/>
              </a:solidFill>
              <a:latin typeface="微软雅黑"/>
              <a:ea typeface="微软雅黑"/>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24360717"/>
              </p:ext>
            </p:extLst>
          </p:nvPr>
        </p:nvGraphicFramePr>
        <p:xfrm>
          <a:off x="8915066" y="4133609"/>
          <a:ext cx="2176463" cy="541337"/>
        </p:xfrm>
        <a:graphic>
          <a:graphicData uri="http://schemas.openxmlformats.org/presentationml/2006/ole">
            <mc:AlternateContent xmlns:mc="http://schemas.openxmlformats.org/markup-compatibility/2006">
              <mc:Choice xmlns:v="urn:schemas-microsoft-com:vml" Requires="v">
                <p:oleObj spid="_x0000_s108741" name="公式" r:id="rId4" imgW="1689100" imgH="419100" progId="Equation.3">
                  <p:embed/>
                </p:oleObj>
              </mc:Choice>
              <mc:Fallback>
                <p:oleObj name="公式" r:id="rId4" imgW="1689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066" y="4133609"/>
                        <a:ext cx="2176463"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665507968"/>
              </p:ext>
            </p:extLst>
          </p:nvPr>
        </p:nvGraphicFramePr>
        <p:xfrm>
          <a:off x="8915066" y="4674946"/>
          <a:ext cx="2209800" cy="541338"/>
        </p:xfrm>
        <a:graphic>
          <a:graphicData uri="http://schemas.openxmlformats.org/presentationml/2006/ole">
            <mc:AlternateContent xmlns:mc="http://schemas.openxmlformats.org/markup-compatibility/2006">
              <mc:Choice xmlns:v="urn:schemas-microsoft-com:vml" Requires="v">
                <p:oleObj spid="_x0000_s108742" name="公式" r:id="rId6" imgW="1714500" imgH="419100" progId="Equation.3">
                  <p:embed/>
                </p:oleObj>
              </mc:Choice>
              <mc:Fallback>
                <p:oleObj name="公式" r:id="rId6" imgW="17145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066" y="4674946"/>
                        <a:ext cx="22098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9435278" y="2769055"/>
            <a:ext cx="933908" cy="338554"/>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其中：</a:t>
            </a:r>
            <a:endParaRPr lang="zh-CN" altLang="en-US" sz="1600"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994135582"/>
              </p:ext>
            </p:extLst>
          </p:nvPr>
        </p:nvGraphicFramePr>
        <p:xfrm>
          <a:off x="10142538" y="2710734"/>
          <a:ext cx="2049462" cy="396875"/>
        </p:xfrm>
        <a:graphic>
          <a:graphicData uri="http://schemas.openxmlformats.org/presentationml/2006/ole">
            <mc:AlternateContent xmlns:mc="http://schemas.openxmlformats.org/markup-compatibility/2006">
              <mc:Choice xmlns:v="urn:schemas-microsoft-com:vml" Requires="v">
                <p:oleObj spid="_x0000_s108743" name="Equation" r:id="rId8" imgW="1333440" imgH="241200" progId="Equation.DSMT4">
                  <p:embed/>
                </p:oleObj>
              </mc:Choice>
              <mc:Fallback>
                <p:oleObj name="Equation" r:id="rId8" imgW="1333440" imgH="241200" progId="Equation.DSMT4">
                  <p:embed/>
                  <p:pic>
                    <p:nvPicPr>
                      <p:cNvPr id="0" name=""/>
                      <p:cNvPicPr>
                        <a:picLocks noChangeAspect="1" noChangeArrowheads="1"/>
                      </p:cNvPicPr>
                      <p:nvPr/>
                    </p:nvPicPr>
                    <p:blipFill>
                      <a:blip r:embed="rId9"/>
                      <a:srcRect/>
                      <a:stretch>
                        <a:fillRect/>
                      </a:stretch>
                    </p:blipFill>
                    <p:spPr bwMode="auto">
                      <a:xfrm>
                        <a:off x="10142538" y="2710734"/>
                        <a:ext cx="2049462" cy="396875"/>
                      </a:xfrm>
                      <a:prstGeom prst="rect">
                        <a:avLst/>
                      </a:prstGeom>
                      <a:noFill/>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62656639"/>
              </p:ext>
            </p:extLst>
          </p:nvPr>
        </p:nvGraphicFramePr>
        <p:xfrm>
          <a:off x="10233819" y="3085658"/>
          <a:ext cx="1866900" cy="419100"/>
        </p:xfrm>
        <a:graphic>
          <a:graphicData uri="http://schemas.openxmlformats.org/presentationml/2006/ole">
            <mc:AlternateContent xmlns:mc="http://schemas.openxmlformats.org/markup-compatibility/2006">
              <mc:Choice xmlns:v="urn:schemas-microsoft-com:vml" Requires="v">
                <p:oleObj spid="_x0000_s108744" name="Equation" r:id="rId10" imgW="1155600" imgH="241200" progId="Equation.DSMT4">
                  <p:embed/>
                </p:oleObj>
              </mc:Choice>
              <mc:Fallback>
                <p:oleObj name="Equation" r:id="rId10" imgW="1155600" imgH="241200" progId="Equation.DSMT4">
                  <p:embed/>
                  <p:pic>
                    <p:nvPicPr>
                      <p:cNvPr id="0" name=""/>
                      <p:cNvPicPr>
                        <a:picLocks noChangeAspect="1" noChangeArrowheads="1"/>
                      </p:cNvPicPr>
                      <p:nvPr/>
                    </p:nvPicPr>
                    <p:blipFill>
                      <a:blip r:embed="rId11"/>
                      <a:srcRect/>
                      <a:stretch>
                        <a:fillRect/>
                      </a:stretch>
                    </p:blipFill>
                    <p:spPr bwMode="auto">
                      <a:xfrm>
                        <a:off x="10233819" y="3085658"/>
                        <a:ext cx="1866900" cy="419100"/>
                      </a:xfrm>
                      <a:prstGeom prst="rect">
                        <a:avLst/>
                      </a:prstGeom>
                      <a:noFill/>
                      <a:extLst/>
                    </p:spPr>
                  </p:pic>
                </p:oleObj>
              </mc:Fallback>
            </mc:AlternateContent>
          </a:graphicData>
        </a:graphic>
      </p:graphicFrame>
      <p:sp>
        <p:nvSpPr>
          <p:cNvPr id="11" name="矩形 10"/>
          <p:cNvSpPr/>
          <p:nvPr/>
        </p:nvSpPr>
        <p:spPr>
          <a:xfrm>
            <a:off x="704377" y="1341053"/>
            <a:ext cx="10943672" cy="903581"/>
          </a:xfrm>
          <a:prstGeom prst="rect">
            <a:avLst/>
          </a:prstGeom>
        </p:spPr>
        <p:txBody>
          <a:bodyPr wrap="square">
            <a:spAutoFit/>
          </a:bodyPr>
          <a:lstStyle/>
          <a:p>
            <a:pPr>
              <a:lnSpc>
                <a:spcPct val="125000"/>
              </a:lnSpc>
            </a:pP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logistic</a:t>
            </a:r>
            <a:r>
              <a:rPr lang="zh-CN" altLang="en-US" sz="2400" b="1" dirty="0" smtClean="0">
                <a:latin typeface="微软雅黑" panose="020B0503020204020204" pitchFamily="34" charset="-122"/>
                <a:ea typeface="微软雅黑" panose="020B0503020204020204" pitchFamily="34" charset="-122"/>
              </a:rPr>
              <a:t>回归</a:t>
            </a:r>
            <a:r>
              <a:rPr lang="zh-CN" altLang="en-US" sz="2000" dirty="0" smtClean="0">
                <a:latin typeface="微软雅黑" panose="020B0503020204020204" pitchFamily="34" charset="-122"/>
                <a:ea typeface="微软雅黑" panose="020B0503020204020204" pitchFamily="34" charset="-122"/>
              </a:rPr>
              <a:t>是一个分类算法，它可以处理二元分类以及多元分类</a:t>
            </a:r>
            <a:r>
              <a:rPr lang="zh-CN" altLang="en-US" sz="2000" dirty="0" smtClean="0"/>
              <a:t>。</a:t>
            </a:r>
            <a:r>
              <a:rPr lang="zh-CN" altLang="en-US" sz="2000" dirty="0" smtClean="0">
                <a:latin typeface="微软雅黑" panose="020B0503020204020204" pitchFamily="34" charset="-122"/>
                <a:ea typeface="微软雅黑" panose="020B0503020204020204" pitchFamily="34" charset="-122"/>
              </a:rPr>
              <a:t>首先逻辑回归构造广义的线性回归函数，然后使用</a:t>
            </a:r>
            <a:r>
              <a:rPr lang="en-US" altLang="zh-CN" sz="2000" dirty="0" smtClean="0">
                <a:latin typeface="微软雅黑" panose="020B0503020204020204" pitchFamily="34" charset="-122"/>
                <a:ea typeface="微软雅黑" panose="020B0503020204020204" pitchFamily="34" charset="-122"/>
              </a:rPr>
              <a:t>sigmoid</a:t>
            </a:r>
            <a:r>
              <a:rPr lang="zh-CN" altLang="en-US" sz="2000" dirty="0" smtClean="0">
                <a:latin typeface="微软雅黑" panose="020B0503020204020204" pitchFamily="34" charset="-122"/>
                <a:ea typeface="微软雅黑" panose="020B0503020204020204" pitchFamily="34" charset="-122"/>
              </a:rPr>
              <a:t>函数将回归值映射到离散类别。</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p:cNvSpPr/>
              <p:nvPr/>
            </p:nvSpPr>
            <p:spPr>
              <a:xfrm>
                <a:off x="6524534" y="2739071"/>
                <a:ext cx="29712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广义</a:t>
                </a:r>
                <a:r>
                  <a:rPr lang="zh-CN" altLang="en-US" dirty="0">
                    <a:latin typeface="微软雅黑" panose="020B0503020204020204" pitchFamily="34" charset="-122"/>
                    <a:ea typeface="微软雅黑" panose="020B0503020204020204" pitchFamily="34" charset="-122"/>
                  </a:rPr>
                  <a:t>的线性回归</a:t>
                </a:r>
                <a:r>
                  <a:rPr lang="zh-CN" altLang="en-US" dirty="0" smtClean="0">
                    <a:latin typeface="微软雅黑" panose="020B0503020204020204" pitchFamily="34" charset="-122"/>
                    <a:ea typeface="微软雅黑" panose="020B0503020204020204" pitchFamily="34" charset="-122"/>
                  </a:rPr>
                  <a:t>函数：</a:t>
                </a:r>
                <a14:m>
                  <m:oMath xmlns:m="http://schemas.openxmlformats.org/officeDocument/2006/math">
                    <m:r>
                      <m:rPr>
                        <m:sty m:val="p"/>
                      </m:rPr>
                      <a:rPr lang="en-US" altLang="zh-CN" dirty="0">
                        <a:latin typeface="Cambria Math" panose="02040503050406030204" pitchFamily="18" charset="0"/>
                        <a:ea typeface="微软雅黑" panose="020B0503020204020204" pitchFamily="34" charset="-122"/>
                      </a:rPr>
                      <m:t>w</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524534" y="2739071"/>
                <a:ext cx="2971263" cy="369332"/>
              </a:xfrm>
              <a:prstGeom prst="rect">
                <a:avLst/>
              </a:prstGeom>
              <a:blipFill rotWithShape="0">
                <a:blip r:embed="rId12"/>
                <a:stretch>
                  <a:fillRect l="-1639"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712341" y="3710790"/>
                <a:ext cx="2595647"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oMath>
                </a14:m>
                <a:r>
                  <a:rPr lang="en-US" altLang="zh-CN" dirty="0" smtClean="0"/>
                  <a:t>+b</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712341" y="3710790"/>
                <a:ext cx="2595647" cy="276999"/>
              </a:xfrm>
              <a:prstGeom prst="rect">
                <a:avLst/>
              </a:prstGeom>
              <a:blipFill rotWithShape="0">
                <a:blip r:embed="rId13"/>
                <a:stretch>
                  <a:fillRect l="-2347" t="-28889" r="-5634" b="-51111"/>
                </a:stretch>
              </a:blipFill>
            </p:spPr>
            <p:txBody>
              <a:bodyPr/>
              <a:lstStyle/>
              <a:p>
                <a:r>
                  <a:rPr lang="zh-CN" altLang="en-US">
                    <a:noFill/>
                  </a:rPr>
                  <a:t> </a:t>
                </a:r>
              </a:p>
            </p:txBody>
          </p:sp>
        </mc:Fallback>
      </mc:AlternateContent>
      <p:grpSp>
        <p:nvGrpSpPr>
          <p:cNvPr id="26" name="组合 25"/>
          <p:cNvGrpSpPr/>
          <p:nvPr/>
        </p:nvGrpSpPr>
        <p:grpSpPr>
          <a:xfrm>
            <a:off x="1102433" y="4901347"/>
            <a:ext cx="4197206" cy="1678347"/>
            <a:chOff x="810908" y="2415960"/>
            <a:chExt cx="4197206" cy="1678347"/>
          </a:xfrm>
        </p:grpSpPr>
        <p:sp>
          <p:nvSpPr>
            <p:cNvPr id="27" name="矩形 26"/>
            <p:cNvSpPr/>
            <p:nvPr/>
          </p:nvSpPr>
          <p:spPr>
            <a:xfrm>
              <a:off x="904775" y="2415962"/>
              <a:ext cx="452387" cy="1309015"/>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X1</a:t>
              </a:r>
            </a:p>
            <a:p>
              <a:pPr algn="ctr"/>
              <a:r>
                <a:rPr lang="en-US" altLang="zh-CN" dirty="0" smtClean="0"/>
                <a:t>X2</a:t>
              </a:r>
            </a:p>
            <a:p>
              <a:pPr algn="ctr"/>
              <a:r>
                <a:rPr lang="en-US" altLang="zh-CN" dirty="0" smtClean="0"/>
                <a:t>…</a:t>
              </a:r>
            </a:p>
            <a:p>
              <a:pPr algn="ctr"/>
              <a:r>
                <a:rPr lang="en-US" altLang="zh-CN" dirty="0" err="1" smtClean="0"/>
                <a:t>xn</a:t>
              </a:r>
              <a:endParaRPr lang="zh-CN" altLang="en-US" dirty="0"/>
            </a:p>
          </p:txBody>
        </p:sp>
        <p:sp>
          <p:nvSpPr>
            <p:cNvPr id="28" name="矩形 27"/>
            <p:cNvSpPr/>
            <p:nvPr/>
          </p:nvSpPr>
          <p:spPr>
            <a:xfrm>
              <a:off x="2026022" y="2699524"/>
              <a:ext cx="452387" cy="731519"/>
            </a:xfrm>
            <a:prstGeom prst="rect">
              <a:avLst/>
            </a:prstGeom>
            <a:solidFill>
              <a:srgbClr val="EB6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2.1</a:t>
              </a:r>
              <a:endParaRPr lang="zh-CN" altLang="en-US" sz="1600" dirty="0"/>
            </a:p>
          </p:txBody>
        </p:sp>
        <p:sp>
          <p:nvSpPr>
            <p:cNvPr id="29" name="矩形 28"/>
            <p:cNvSpPr/>
            <p:nvPr/>
          </p:nvSpPr>
          <p:spPr>
            <a:xfrm>
              <a:off x="3503524" y="2415960"/>
              <a:ext cx="452387" cy="1309015"/>
            </a:xfrm>
            <a:prstGeom prst="rect">
              <a:avLst/>
            </a:prstGeom>
            <a:solidFill>
              <a:srgbClr val="506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0.8</a:t>
              </a:r>
            </a:p>
            <a:p>
              <a:pPr algn="ctr"/>
              <a:endParaRPr lang="en-US" altLang="zh-CN" sz="1600" dirty="0" smtClean="0"/>
            </a:p>
            <a:p>
              <a:pPr algn="ctr"/>
              <a:r>
                <a:rPr lang="en-US" altLang="zh-CN" sz="1600" dirty="0" smtClean="0"/>
                <a:t>0.2</a:t>
              </a:r>
              <a:endParaRPr lang="zh-CN" altLang="en-US" sz="1600" dirty="0"/>
            </a:p>
          </p:txBody>
        </p:sp>
        <p:sp>
          <p:nvSpPr>
            <p:cNvPr id="30" name="文本框 29"/>
            <p:cNvSpPr txBox="1"/>
            <p:nvPr/>
          </p:nvSpPr>
          <p:spPr>
            <a:xfrm>
              <a:off x="4341668" y="2453243"/>
              <a:ext cx="593766" cy="1200329"/>
            </a:xfrm>
            <a:prstGeom prst="rect">
              <a:avLst/>
            </a:prstGeom>
            <a:noFill/>
          </p:spPr>
          <p:txBody>
            <a:bodyPr wrap="square" rtlCol="0">
              <a:spAutoFit/>
            </a:bodyPr>
            <a:lstStyle/>
            <a:p>
              <a:pPr algn="ctr"/>
              <a:r>
                <a:rPr lang="en-US" altLang="zh-CN" sz="2400" b="1" dirty="0" smtClean="0"/>
                <a:t>0</a:t>
              </a:r>
            </a:p>
            <a:p>
              <a:pPr algn="ctr"/>
              <a:r>
                <a:rPr lang="en-US" altLang="zh-CN" sz="2400" b="1" dirty="0" smtClean="0"/>
                <a:t>or</a:t>
              </a:r>
            </a:p>
            <a:p>
              <a:pPr algn="ctr"/>
              <a:r>
                <a:rPr lang="en-US" altLang="zh-CN" sz="2400" b="1" dirty="0"/>
                <a:t>1</a:t>
              </a:r>
              <a:endParaRPr lang="zh-CN" altLang="en-US" sz="2400" b="1" dirty="0"/>
            </a:p>
          </p:txBody>
        </p:sp>
        <p:sp>
          <p:nvSpPr>
            <p:cNvPr id="31" name="文本框 30"/>
            <p:cNvSpPr txBox="1"/>
            <p:nvPr/>
          </p:nvSpPr>
          <p:spPr>
            <a:xfrm>
              <a:off x="810908" y="3724975"/>
              <a:ext cx="7073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a:t>
              </a:r>
            </a:p>
          </p:txBody>
        </p:sp>
        <p:sp>
          <p:nvSpPr>
            <p:cNvPr id="32" name="文本框 31"/>
            <p:cNvSpPr txBox="1"/>
            <p:nvPr/>
          </p:nvSpPr>
          <p:spPr>
            <a:xfrm>
              <a:off x="1789858" y="3717508"/>
              <a:ext cx="941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中间值</a:t>
              </a:r>
            </a:p>
          </p:txBody>
        </p:sp>
        <p:sp>
          <p:nvSpPr>
            <p:cNvPr id="33" name="文本框 32"/>
            <p:cNvSpPr txBox="1"/>
            <p:nvPr/>
          </p:nvSpPr>
          <p:spPr>
            <a:xfrm>
              <a:off x="3373456" y="3724975"/>
              <a:ext cx="70184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概率</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306274"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a:t>
              </a:r>
            </a:p>
          </p:txBody>
        </p:sp>
        <p:cxnSp>
          <p:nvCxnSpPr>
            <p:cNvPr id="35" name="直接箭头连接符 34"/>
            <p:cNvCxnSpPr>
              <a:stCxn id="27" idx="3"/>
              <a:endCxn id="28" idx="1"/>
            </p:cNvCxnSpPr>
            <p:nvPr/>
          </p:nvCxnSpPr>
          <p:spPr>
            <a:xfrm flipV="1">
              <a:off x="1357162" y="3065284"/>
              <a:ext cx="668860" cy="51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8" idx="3"/>
              <a:endCxn id="29" idx="1"/>
            </p:cNvCxnSpPr>
            <p:nvPr/>
          </p:nvCxnSpPr>
          <p:spPr>
            <a:xfrm>
              <a:off x="2478409" y="3065284"/>
              <a:ext cx="1025115" cy="518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3"/>
            </p:cNvCxnSpPr>
            <p:nvPr/>
          </p:nvCxnSpPr>
          <p:spPr>
            <a:xfrm>
              <a:off x="3955911" y="3070468"/>
              <a:ext cx="479779" cy="25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06903" y="2781875"/>
              <a:ext cx="707304"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线性回归</a:t>
              </a:r>
              <a:endParaRPr lang="zh-CN" altLang="en-US" sz="16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439385" y="2770613"/>
              <a:ext cx="1106021" cy="584775"/>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函数</a:t>
              </a:r>
            </a:p>
          </p:txBody>
        </p:sp>
      </p:grpSp>
      <p:pic>
        <p:nvPicPr>
          <p:cNvPr id="42" name="图片 41"/>
          <p:cNvPicPr>
            <a:picLocks noChangeAspect="1"/>
          </p:cNvPicPr>
          <p:nvPr/>
        </p:nvPicPr>
        <p:blipFill>
          <a:blip r:embed="rId14"/>
          <a:stretch>
            <a:fillRect/>
          </a:stretch>
        </p:blipFill>
        <p:spPr>
          <a:xfrm>
            <a:off x="7439834" y="5383295"/>
            <a:ext cx="3352800" cy="381000"/>
          </a:xfrm>
          <a:prstGeom prst="rect">
            <a:avLst/>
          </a:prstGeom>
        </p:spPr>
      </p:pic>
      <p:sp>
        <p:nvSpPr>
          <p:cNvPr id="44" name="矩形 43"/>
          <p:cNvSpPr/>
          <p:nvPr/>
        </p:nvSpPr>
        <p:spPr>
          <a:xfrm>
            <a:off x="5969734" y="5579629"/>
            <a:ext cx="1162498" cy="369332"/>
          </a:xfrm>
          <a:prstGeom prst="rect">
            <a:avLst/>
          </a:prstGeom>
        </p:spPr>
        <p:txBody>
          <a:bodyPr wrap="none">
            <a:spAutoFit/>
          </a:bodyPr>
          <a:lstStyle/>
          <a:p>
            <a:r>
              <a:rPr lang="en-US" altLang="zh-CN" dirty="0" smtClean="0"/>
              <a:t>P(Y=1|x) =</a:t>
            </a:r>
            <a:endParaRPr lang="zh-CN" altLang="en-US" dirty="0"/>
          </a:p>
        </p:txBody>
      </p:sp>
      <p:pic>
        <p:nvPicPr>
          <p:cNvPr id="45" name="图片 44"/>
          <p:cNvPicPr>
            <a:picLocks noChangeAspect="1"/>
          </p:cNvPicPr>
          <p:nvPr/>
        </p:nvPicPr>
        <p:blipFill>
          <a:blip r:embed="rId14"/>
          <a:stretch>
            <a:fillRect/>
          </a:stretch>
        </p:blipFill>
        <p:spPr>
          <a:xfrm>
            <a:off x="7772066" y="5789182"/>
            <a:ext cx="3352800" cy="381000"/>
          </a:xfrm>
          <a:prstGeom prst="rect">
            <a:avLst/>
          </a:prstGeom>
        </p:spPr>
      </p:pic>
      <mc:AlternateContent xmlns:mc="http://schemas.openxmlformats.org/markup-compatibility/2006" xmlns:a14="http://schemas.microsoft.com/office/drawing/2010/main">
        <mc:Choice Requires="a14">
          <p:sp>
            <p:nvSpPr>
              <p:cNvPr id="46" name="文本框 45"/>
              <p:cNvSpPr txBox="1"/>
              <p:nvPr/>
            </p:nvSpPr>
            <p:spPr>
              <a:xfrm>
                <a:off x="7316092" y="5885173"/>
                <a:ext cx="4055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316092" y="5885173"/>
                <a:ext cx="405559" cy="276999"/>
              </a:xfrm>
              <a:prstGeom prst="rect">
                <a:avLst/>
              </a:prstGeom>
              <a:blipFill rotWithShape="0">
                <a:blip r:embed="rId15"/>
                <a:stretch>
                  <a:fillRect l="-11940" r="-11940" b="-6522"/>
                </a:stretch>
              </a:blipFill>
            </p:spPr>
            <p:txBody>
              <a:bodyPr/>
              <a:lstStyle/>
              <a:p>
                <a:r>
                  <a:rPr lang="zh-CN" altLang="en-US">
                    <a:noFill/>
                  </a:rPr>
                  <a:t> </a:t>
                </a:r>
              </a:p>
            </p:txBody>
          </p:sp>
        </mc:Fallback>
      </mc:AlternateContent>
      <p:cxnSp>
        <p:nvCxnSpPr>
          <p:cNvPr id="48" name="直接连接符 47"/>
          <p:cNvCxnSpPr>
            <a:stCxn id="44" idx="3"/>
          </p:cNvCxnSpPr>
          <p:nvPr/>
        </p:nvCxnSpPr>
        <p:spPr>
          <a:xfrm>
            <a:off x="7132232" y="5764295"/>
            <a:ext cx="4096600" cy="0"/>
          </a:xfrm>
          <a:prstGeom prst="line">
            <a:avLst/>
          </a:prstGeom>
        </p:spPr>
        <p:style>
          <a:lnRef idx="1">
            <a:schemeClr val="dk1"/>
          </a:lnRef>
          <a:fillRef idx="0">
            <a:schemeClr val="dk1"/>
          </a:fillRef>
          <a:effectRef idx="0">
            <a:schemeClr val="dk1"/>
          </a:effectRef>
          <a:fontRef idx="minor">
            <a:schemeClr val="tx1"/>
          </a:fontRef>
        </p:style>
      </p:cxnSp>
      <p:sp>
        <p:nvSpPr>
          <p:cNvPr id="50" name="矩形 49"/>
          <p:cNvSpPr/>
          <p:nvPr/>
        </p:nvSpPr>
        <p:spPr>
          <a:xfrm>
            <a:off x="5957736" y="6317856"/>
            <a:ext cx="2318263" cy="369332"/>
          </a:xfrm>
          <a:prstGeom prst="rect">
            <a:avLst/>
          </a:prstGeom>
        </p:spPr>
        <p:txBody>
          <a:bodyPr wrap="none">
            <a:spAutoFit/>
          </a:bodyPr>
          <a:lstStyle/>
          <a:p>
            <a:r>
              <a:rPr lang="en-US" altLang="zh-CN" dirty="0" smtClean="0"/>
              <a:t>P(Y=0|x) = 1 - P(Y=1|x</a:t>
            </a:r>
            <a:r>
              <a:rPr lang="en-US" altLang="zh-CN" dirty="0"/>
              <a:t>)</a:t>
            </a:r>
            <a:endParaRPr lang="zh-CN" altLang="en-US" dirty="0"/>
          </a:p>
        </p:txBody>
      </p:sp>
      <p:pic>
        <p:nvPicPr>
          <p:cNvPr id="40" name="图片 39"/>
          <p:cNvPicPr>
            <a:picLocks noChangeAspect="1"/>
          </p:cNvPicPr>
          <p:nvPr/>
        </p:nvPicPr>
        <p:blipFill>
          <a:blip r:embed="rId16"/>
          <a:stretch>
            <a:fillRect/>
          </a:stretch>
        </p:blipFill>
        <p:spPr>
          <a:xfrm>
            <a:off x="504589" y="2310128"/>
            <a:ext cx="496298" cy="428943"/>
          </a:xfrm>
          <a:prstGeom prst="rect">
            <a:avLst/>
          </a:prstGeom>
        </p:spPr>
      </p:pic>
    </p:spTree>
    <p:extLst>
      <p:ext uri="{BB962C8B-B14F-4D97-AF65-F5344CB8AC3E}">
        <p14:creationId xmlns:p14="http://schemas.microsoft.com/office/powerpoint/2010/main" val="1211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2" grpId="0"/>
      <p:bldP spid="14" grpId="0"/>
      <p:bldP spid="44" grpId="0"/>
      <p:bldP spid="46"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3" y="2157237"/>
            <a:ext cx="3208420" cy="2331118"/>
          </a:xfrm>
          <a:prstGeom prst="rect">
            <a:avLst/>
          </a:prstGeom>
        </p:spPr>
      </p:pic>
      <p:sp>
        <p:nvSpPr>
          <p:cNvPr id="3" name="矩形 2"/>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a:t>
            </a:r>
            <a:r>
              <a:rPr kumimoji="1"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704377" y="1341053"/>
            <a:ext cx="10943672" cy="903581"/>
          </a:xfrm>
          <a:prstGeom prst="rect">
            <a:avLst/>
          </a:prstGeom>
        </p:spPr>
        <p:txBody>
          <a:bodyPr wrap="square">
            <a:spAutoFit/>
          </a:bodyPr>
          <a:lstStyle/>
          <a:p>
            <a:pPr>
              <a:lnSpc>
                <a:spcPct val="125000"/>
              </a:lnSpc>
            </a:pP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logistic</a:t>
            </a:r>
            <a:r>
              <a:rPr lang="zh-CN" altLang="en-US" sz="2400" b="1" dirty="0" smtClean="0">
                <a:latin typeface="微软雅黑" panose="020B0503020204020204" pitchFamily="34" charset="-122"/>
                <a:ea typeface="微软雅黑" panose="020B0503020204020204" pitchFamily="34" charset="-122"/>
              </a:rPr>
              <a:t>回归</a:t>
            </a:r>
            <a:r>
              <a:rPr lang="zh-CN" altLang="en-US" sz="2000" dirty="0" smtClean="0">
                <a:latin typeface="微软雅黑" panose="020B0503020204020204" pitchFamily="34" charset="-122"/>
                <a:ea typeface="微软雅黑" panose="020B0503020204020204" pitchFamily="34" charset="-122"/>
              </a:rPr>
              <a:t>是一个分类算法，它可以处理二元分类以及多元分类</a:t>
            </a:r>
            <a:r>
              <a:rPr lang="zh-CN" altLang="en-US" sz="2000" dirty="0" smtClean="0"/>
              <a:t>。</a:t>
            </a:r>
            <a:r>
              <a:rPr lang="zh-CN" altLang="en-US" sz="2000" dirty="0" smtClean="0">
                <a:latin typeface="微软雅黑" panose="020B0503020204020204" pitchFamily="34" charset="-122"/>
                <a:ea typeface="微软雅黑" panose="020B0503020204020204" pitchFamily="34" charset="-122"/>
              </a:rPr>
              <a:t>首先逻辑回归构造广义的线性回归函数，然后使用</a:t>
            </a:r>
            <a:r>
              <a:rPr lang="en-US" altLang="zh-CN" sz="2000" dirty="0" smtClean="0">
                <a:latin typeface="微软雅黑" panose="020B0503020204020204" pitchFamily="34" charset="-122"/>
                <a:ea typeface="微软雅黑" panose="020B0503020204020204" pitchFamily="34" charset="-122"/>
              </a:rPr>
              <a:t>sigmoid</a:t>
            </a:r>
            <a:r>
              <a:rPr lang="zh-CN" altLang="en-US" sz="2000" dirty="0" smtClean="0">
                <a:latin typeface="微软雅黑" panose="020B0503020204020204" pitchFamily="34" charset="-122"/>
                <a:ea typeface="微软雅黑" panose="020B0503020204020204" pitchFamily="34" charset="-122"/>
              </a:rPr>
              <a:t>函数将回归值映射到离散类别。</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7576384" y="2221857"/>
            <a:ext cx="4253766" cy="2266498"/>
          </a:xfrm>
          <a:prstGeom prst="rect">
            <a:avLst/>
          </a:prstGeom>
        </p:spPr>
      </p:pic>
      <p:grpSp>
        <p:nvGrpSpPr>
          <p:cNvPr id="26" name="组合 25"/>
          <p:cNvGrpSpPr/>
          <p:nvPr/>
        </p:nvGrpSpPr>
        <p:grpSpPr>
          <a:xfrm>
            <a:off x="442773" y="2368459"/>
            <a:ext cx="4197206" cy="1678347"/>
            <a:chOff x="810908" y="2415960"/>
            <a:chExt cx="4197206" cy="1678347"/>
          </a:xfrm>
        </p:grpSpPr>
        <p:sp>
          <p:nvSpPr>
            <p:cNvPr id="7" name="矩形 6"/>
            <p:cNvSpPr/>
            <p:nvPr/>
          </p:nvSpPr>
          <p:spPr>
            <a:xfrm>
              <a:off x="904775" y="2415962"/>
              <a:ext cx="452387" cy="1309015"/>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X1</a:t>
              </a:r>
            </a:p>
            <a:p>
              <a:pPr algn="ctr"/>
              <a:r>
                <a:rPr lang="en-US" altLang="zh-CN" dirty="0" smtClean="0"/>
                <a:t>X2</a:t>
              </a:r>
            </a:p>
            <a:p>
              <a:pPr algn="ctr"/>
              <a:r>
                <a:rPr lang="en-US" altLang="zh-CN" dirty="0" smtClean="0"/>
                <a:t>…</a:t>
              </a:r>
            </a:p>
            <a:p>
              <a:pPr algn="ctr"/>
              <a:r>
                <a:rPr lang="en-US" altLang="zh-CN" dirty="0" err="1" smtClean="0"/>
                <a:t>xn</a:t>
              </a:r>
              <a:endParaRPr lang="zh-CN" altLang="en-US" dirty="0"/>
            </a:p>
          </p:txBody>
        </p:sp>
        <p:sp>
          <p:nvSpPr>
            <p:cNvPr id="8" name="矩形 7"/>
            <p:cNvSpPr/>
            <p:nvPr/>
          </p:nvSpPr>
          <p:spPr>
            <a:xfrm>
              <a:off x="2026022" y="2699524"/>
              <a:ext cx="452387" cy="731519"/>
            </a:xfrm>
            <a:prstGeom prst="rect">
              <a:avLst/>
            </a:prstGeom>
            <a:solidFill>
              <a:srgbClr val="EB6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2.1</a:t>
              </a:r>
              <a:endParaRPr lang="zh-CN" altLang="en-US" sz="1600" dirty="0"/>
            </a:p>
          </p:txBody>
        </p:sp>
        <p:sp>
          <p:nvSpPr>
            <p:cNvPr id="9" name="矩形 8"/>
            <p:cNvSpPr/>
            <p:nvPr/>
          </p:nvSpPr>
          <p:spPr>
            <a:xfrm>
              <a:off x="3503524" y="2415960"/>
              <a:ext cx="452387" cy="1309015"/>
            </a:xfrm>
            <a:prstGeom prst="rect">
              <a:avLst/>
            </a:prstGeom>
            <a:solidFill>
              <a:srgbClr val="506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0.8</a:t>
              </a:r>
            </a:p>
            <a:p>
              <a:pPr algn="ctr"/>
              <a:endParaRPr lang="en-US" altLang="zh-CN" sz="1600" dirty="0" smtClean="0"/>
            </a:p>
            <a:p>
              <a:pPr algn="ctr"/>
              <a:r>
                <a:rPr lang="en-US" altLang="zh-CN" sz="1600" dirty="0" smtClean="0"/>
                <a:t>0.2</a:t>
              </a:r>
              <a:endParaRPr lang="zh-CN" altLang="en-US" sz="1600" dirty="0"/>
            </a:p>
          </p:txBody>
        </p:sp>
        <p:sp>
          <p:nvSpPr>
            <p:cNvPr id="11" name="文本框 10"/>
            <p:cNvSpPr txBox="1"/>
            <p:nvPr/>
          </p:nvSpPr>
          <p:spPr>
            <a:xfrm>
              <a:off x="4341668" y="2453243"/>
              <a:ext cx="593766" cy="1200329"/>
            </a:xfrm>
            <a:prstGeom prst="rect">
              <a:avLst/>
            </a:prstGeom>
            <a:noFill/>
          </p:spPr>
          <p:txBody>
            <a:bodyPr wrap="square" rtlCol="0">
              <a:spAutoFit/>
            </a:bodyPr>
            <a:lstStyle/>
            <a:p>
              <a:pPr algn="ctr"/>
              <a:r>
                <a:rPr lang="en-US" altLang="zh-CN" sz="2400" b="1" dirty="0" smtClean="0"/>
                <a:t>0</a:t>
              </a:r>
            </a:p>
            <a:p>
              <a:pPr algn="ctr"/>
              <a:r>
                <a:rPr lang="en-US" altLang="zh-CN" sz="2400" b="1" dirty="0" smtClean="0"/>
                <a:t>or</a:t>
              </a:r>
            </a:p>
            <a:p>
              <a:pPr algn="ctr"/>
              <a:r>
                <a:rPr lang="en-US" altLang="zh-CN" sz="2400" b="1" dirty="0"/>
                <a:t>1</a:t>
              </a:r>
              <a:endParaRPr lang="zh-CN" altLang="en-US" sz="2400" b="1" dirty="0"/>
            </a:p>
          </p:txBody>
        </p:sp>
        <p:sp>
          <p:nvSpPr>
            <p:cNvPr id="12" name="文本框 11"/>
            <p:cNvSpPr txBox="1"/>
            <p:nvPr/>
          </p:nvSpPr>
          <p:spPr>
            <a:xfrm>
              <a:off x="810908" y="3724975"/>
              <a:ext cx="7073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a:t>
              </a:r>
            </a:p>
          </p:txBody>
        </p:sp>
        <p:sp>
          <p:nvSpPr>
            <p:cNvPr id="13" name="文本框 12"/>
            <p:cNvSpPr txBox="1"/>
            <p:nvPr/>
          </p:nvSpPr>
          <p:spPr>
            <a:xfrm>
              <a:off x="1789858" y="3717508"/>
              <a:ext cx="941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中间值</a:t>
              </a:r>
            </a:p>
          </p:txBody>
        </p:sp>
        <p:sp>
          <p:nvSpPr>
            <p:cNvPr id="14" name="文本框 13"/>
            <p:cNvSpPr txBox="1"/>
            <p:nvPr/>
          </p:nvSpPr>
          <p:spPr>
            <a:xfrm>
              <a:off x="3373456" y="3724975"/>
              <a:ext cx="70184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概率</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306274"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a:t>
              </a:r>
            </a:p>
          </p:txBody>
        </p:sp>
        <p:cxnSp>
          <p:nvCxnSpPr>
            <p:cNvPr id="17" name="直接箭头连接符 16"/>
            <p:cNvCxnSpPr>
              <a:stCxn id="7" idx="3"/>
              <a:endCxn id="8" idx="1"/>
            </p:cNvCxnSpPr>
            <p:nvPr/>
          </p:nvCxnSpPr>
          <p:spPr>
            <a:xfrm flipV="1">
              <a:off x="1357162" y="3065284"/>
              <a:ext cx="668860" cy="51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3"/>
              <a:endCxn id="9" idx="1"/>
            </p:cNvCxnSpPr>
            <p:nvPr/>
          </p:nvCxnSpPr>
          <p:spPr>
            <a:xfrm>
              <a:off x="2478409" y="3065284"/>
              <a:ext cx="1025115" cy="518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p:cNvCxnSpPr>
            <p:nvPr/>
          </p:nvCxnSpPr>
          <p:spPr>
            <a:xfrm>
              <a:off x="3955911" y="3070468"/>
              <a:ext cx="479779" cy="25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06903" y="2781875"/>
              <a:ext cx="707304"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线性回归</a:t>
              </a:r>
              <a:endParaRPr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439385" y="2770613"/>
              <a:ext cx="1106021" cy="584775"/>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函数</a:t>
              </a:r>
            </a:p>
          </p:txBody>
        </p:sp>
      </p:grpSp>
      <p:grpSp>
        <p:nvGrpSpPr>
          <p:cNvPr id="37" name="组合 36"/>
          <p:cNvGrpSpPr/>
          <p:nvPr/>
        </p:nvGrpSpPr>
        <p:grpSpPr>
          <a:xfrm>
            <a:off x="254319" y="4104070"/>
            <a:ext cx="3380821" cy="2579356"/>
            <a:chOff x="148444" y="4104070"/>
            <a:chExt cx="3380821" cy="2579356"/>
          </a:xfrm>
        </p:grpSpPr>
        <p:sp>
          <p:nvSpPr>
            <p:cNvPr id="27" name="矩形 26"/>
            <p:cNvSpPr/>
            <p:nvPr/>
          </p:nvSpPr>
          <p:spPr>
            <a:xfrm>
              <a:off x="396362" y="4104070"/>
              <a:ext cx="2262158" cy="369332"/>
            </a:xfrm>
            <a:prstGeom prst="rect">
              <a:avLst/>
            </a:prstGeom>
          </p:spPr>
          <p:txBody>
            <a:bodyPr wrap="none">
              <a:spAutoFit/>
            </a:bodyPr>
            <a:lstStyle/>
            <a:p>
              <a:r>
                <a:rPr lang="zh-CN" altLang="en-US" b="1" dirty="0" smtClean="0">
                  <a:solidFill>
                    <a:srgbClr val="0070C0"/>
                  </a:solidFill>
                  <a:latin typeface="微软雅黑"/>
                  <a:ea typeface="微软雅黑"/>
                </a:rPr>
                <a:t>二项逻辑回归模型：</a:t>
              </a:r>
              <a:endParaRPr lang="zh-CN" altLang="en-US" sz="1600" b="1" dirty="0" smtClean="0">
                <a:solidFill>
                  <a:srgbClr val="000000"/>
                </a:solidFill>
                <a:latin typeface="微软雅黑"/>
                <a:ea typeface="微软雅黑"/>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271230306"/>
                </p:ext>
              </p:extLst>
            </p:nvPr>
          </p:nvGraphicFramePr>
          <p:xfrm>
            <a:off x="733962" y="4493877"/>
            <a:ext cx="2176463" cy="541337"/>
          </p:xfrm>
          <a:graphic>
            <a:graphicData uri="http://schemas.openxmlformats.org/presentationml/2006/ole">
              <mc:AlternateContent xmlns:mc="http://schemas.openxmlformats.org/markup-compatibility/2006">
                <mc:Choice xmlns:v="urn:schemas-microsoft-com:vml" Requires="v">
                  <p:oleObj spid="_x0000_s105898" name="公式" r:id="rId5" imgW="1689100" imgH="419100" progId="Equation.3">
                    <p:embed/>
                  </p:oleObj>
                </mc:Choice>
                <mc:Fallback>
                  <p:oleObj name="公式" r:id="rId5" imgW="1689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62" y="4493877"/>
                          <a:ext cx="2176463"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5"/>
            <p:cNvGraphicFramePr>
              <a:graphicFrameLocks noChangeAspect="1"/>
            </p:cNvGraphicFramePr>
            <p:nvPr>
              <p:extLst>
                <p:ext uri="{D42A27DB-BD31-4B8C-83A1-F6EECF244321}">
                  <p14:modId xmlns:p14="http://schemas.microsoft.com/office/powerpoint/2010/main" val="2854391633"/>
                </p:ext>
              </p:extLst>
            </p:nvPr>
          </p:nvGraphicFramePr>
          <p:xfrm>
            <a:off x="735550" y="5080221"/>
            <a:ext cx="2209800" cy="541338"/>
          </p:xfrm>
          <a:graphic>
            <a:graphicData uri="http://schemas.openxmlformats.org/presentationml/2006/ole">
              <mc:AlternateContent xmlns:mc="http://schemas.openxmlformats.org/markup-compatibility/2006">
                <mc:Choice xmlns:v="urn:schemas-microsoft-com:vml" Requires="v">
                  <p:oleObj spid="_x0000_s105899" name="公式" r:id="rId7" imgW="1714500" imgH="419100" progId="Equation.3">
                    <p:embed/>
                  </p:oleObj>
                </mc:Choice>
                <mc:Fallback>
                  <p:oleObj name="公式" r:id="rId7" imgW="17145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550" y="5080221"/>
                          <a:ext cx="22098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矩形 29"/>
            <p:cNvSpPr/>
            <p:nvPr/>
          </p:nvSpPr>
          <p:spPr>
            <a:xfrm>
              <a:off x="148444" y="5586048"/>
              <a:ext cx="3380821" cy="338554"/>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其中：</a:t>
              </a:r>
              <a:endParaRPr lang="zh-CN" altLang="en-US" sz="1600" dirty="0">
                <a:latin typeface="微软雅黑" panose="020B0503020204020204" pitchFamily="34" charset="-122"/>
                <a:ea typeface="微软雅黑" panose="020B0503020204020204"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516035892"/>
                </p:ext>
              </p:extLst>
            </p:nvPr>
          </p:nvGraphicFramePr>
          <p:xfrm>
            <a:off x="590006" y="5863448"/>
            <a:ext cx="2399272" cy="351113"/>
          </p:xfrm>
          <a:graphic>
            <a:graphicData uri="http://schemas.openxmlformats.org/presentationml/2006/ole">
              <mc:AlternateContent xmlns:mc="http://schemas.openxmlformats.org/markup-compatibility/2006">
                <mc:Choice xmlns:v="urn:schemas-microsoft-com:vml" Requires="v">
                  <p:oleObj spid="_x0000_s105900" name="公式" r:id="rId9" imgW="1562100" imgH="228600" progId="Equation.3">
                    <p:embed/>
                  </p:oleObj>
                </mc:Choice>
                <mc:Fallback>
                  <p:oleObj name="公式" r:id="rId9" imgW="1562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006" y="5863448"/>
                          <a:ext cx="2399272" cy="3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62426788"/>
                </p:ext>
              </p:extLst>
            </p:nvPr>
          </p:nvGraphicFramePr>
          <p:xfrm>
            <a:off x="579239" y="6314022"/>
            <a:ext cx="2216426" cy="369404"/>
          </p:xfrm>
          <a:graphic>
            <a:graphicData uri="http://schemas.openxmlformats.org/presentationml/2006/ole">
              <mc:AlternateContent xmlns:mc="http://schemas.openxmlformats.org/markup-compatibility/2006">
                <mc:Choice xmlns:v="urn:schemas-microsoft-com:vml" Requires="v">
                  <p:oleObj spid="_x0000_s105901" name="公式" r:id="rId11" imgW="1371600" imgH="228600" progId="Equation.3">
                    <p:embed/>
                  </p:oleObj>
                </mc:Choice>
                <mc:Fallback>
                  <p:oleObj name="公式" r:id="rId11" imgW="1371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239" y="6314022"/>
                          <a:ext cx="2216426" cy="369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3" name="Picture 10" descr="C:\Users\pcpc\AppData\Local\Temp\vmware-pcpc\VMwareDnD\c5ec1f85\timg.jpg"/>
          <p:cNvPicPr>
            <a:picLocks noChangeAspect="1" noChangeArrowheads="1"/>
          </p:cNvPicPr>
          <p:nvPr/>
        </p:nvPicPr>
        <p:blipFill>
          <a:blip r:embed="rId13"/>
          <a:srcRect l="8166" r="14237"/>
          <a:stretch>
            <a:fillRect/>
          </a:stretch>
        </p:blipFill>
        <p:spPr bwMode="auto">
          <a:xfrm>
            <a:off x="3146910" y="4672240"/>
            <a:ext cx="2675939" cy="1818308"/>
          </a:xfrm>
          <a:prstGeom prst="rect">
            <a:avLst/>
          </a:prstGeom>
          <a:noFill/>
        </p:spPr>
      </p:pic>
      <p:pic>
        <p:nvPicPr>
          <p:cNvPr id="34" name="Picture 11" descr="C:\Users\pcpc\AppData\Local\Temp\vmware-pcpc\VMwareDnD\d5e42ffc\281203321094165.png"/>
          <p:cNvPicPr>
            <a:picLocks noChangeAspect="1" noChangeArrowheads="1"/>
          </p:cNvPicPr>
          <p:nvPr/>
        </p:nvPicPr>
        <p:blipFill>
          <a:blip r:embed="rId14"/>
          <a:srcRect l="1365" t="1530" r="70274" b="4777"/>
          <a:stretch>
            <a:fillRect/>
          </a:stretch>
        </p:blipFill>
        <p:spPr bwMode="auto">
          <a:xfrm>
            <a:off x="7955071" y="4762249"/>
            <a:ext cx="1828800" cy="1443038"/>
          </a:xfrm>
          <a:prstGeom prst="rect">
            <a:avLst/>
          </a:prstGeom>
          <a:noFill/>
        </p:spPr>
      </p:pic>
      <p:pic>
        <p:nvPicPr>
          <p:cNvPr id="35" name="Picture 12" descr="C:\Users\pcpc\AppData\Local\Temp\vmware-pcpc\VMwareDnD\9810b22f\281203308594450.png"/>
          <p:cNvPicPr>
            <a:picLocks noChangeAspect="1" noChangeArrowheads="1"/>
          </p:cNvPicPr>
          <p:nvPr/>
        </p:nvPicPr>
        <p:blipFill>
          <a:blip r:embed="rId15"/>
          <a:srcRect l="1050" t="12150" r="64526" b="2125"/>
          <a:stretch>
            <a:fillRect/>
          </a:stretch>
        </p:blipFill>
        <p:spPr bwMode="auto">
          <a:xfrm>
            <a:off x="5735591" y="4499960"/>
            <a:ext cx="2160104" cy="1879786"/>
          </a:xfrm>
          <a:prstGeom prst="rect">
            <a:avLst/>
          </a:prstGeom>
          <a:noFill/>
        </p:spPr>
      </p:pic>
      <p:pic>
        <p:nvPicPr>
          <p:cNvPr id="36" name="图片 35"/>
          <p:cNvPicPr>
            <a:picLocks noChangeAspect="1"/>
          </p:cNvPicPr>
          <p:nvPr/>
        </p:nvPicPr>
        <p:blipFill>
          <a:blip r:embed="rId16"/>
          <a:stretch>
            <a:fillRect/>
          </a:stretch>
        </p:blipFill>
        <p:spPr>
          <a:xfrm>
            <a:off x="9663310" y="4958049"/>
            <a:ext cx="2346101" cy="1644548"/>
          </a:xfrm>
          <a:prstGeom prst="rect">
            <a:avLst/>
          </a:prstGeom>
        </p:spPr>
      </p:pic>
    </p:spTree>
    <p:extLst>
      <p:ext uri="{BB962C8B-B14F-4D97-AF65-F5344CB8AC3E}">
        <p14:creationId xmlns:p14="http://schemas.microsoft.com/office/powerpoint/2010/main" val="15724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a:t>
            </a:r>
            <a:r>
              <a:rPr kumimoji="1"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579165" y="1353312"/>
            <a:ext cx="3590022" cy="399089"/>
          </a:xfrm>
          <a:prstGeom prst="rect">
            <a:avLst/>
          </a:prstGeom>
        </p:spPr>
        <p:txBody>
          <a:bodyPr wrap="none">
            <a:spAutoFit/>
          </a:bodyPr>
          <a:lstStyle/>
          <a:p>
            <a:r>
              <a:rPr lang="zh-CN" altLang="en-US" b="1" dirty="0" smtClean="0">
                <a:solidFill>
                  <a:srgbClr val="0070C0"/>
                </a:solidFill>
                <a:latin typeface="微软雅黑"/>
                <a:ea typeface="微软雅黑"/>
              </a:rPr>
              <a:t>多项逻辑回归模型（多分类）：</a:t>
            </a:r>
            <a:endParaRPr lang="zh-CN" altLang="en-US" sz="1600" b="1" dirty="0" smtClean="0">
              <a:solidFill>
                <a:srgbClr val="000000"/>
              </a:solidFill>
              <a:latin typeface="微软雅黑"/>
              <a:ea typeface="微软雅黑"/>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2148474938"/>
              </p:ext>
            </p:extLst>
          </p:nvPr>
        </p:nvGraphicFramePr>
        <p:xfrm>
          <a:off x="666223" y="4876808"/>
          <a:ext cx="3957009" cy="867994"/>
        </p:xfrm>
        <a:graphic>
          <a:graphicData uri="http://schemas.openxmlformats.org/presentationml/2006/ole">
            <mc:AlternateContent xmlns:mc="http://schemas.openxmlformats.org/markup-compatibility/2006">
              <mc:Choice xmlns:v="urn:schemas-microsoft-com:vml" Requires="v">
                <p:oleObj spid="_x0000_s107030" name="公式" r:id="rId4" imgW="2921000" imgH="622300" progId="Equation.3">
                  <p:embed/>
                </p:oleObj>
              </mc:Choice>
              <mc:Fallback>
                <p:oleObj name="公式" r:id="rId4" imgW="2921000" imgH="622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23" y="4876808"/>
                        <a:ext cx="3957009" cy="867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671013902"/>
              </p:ext>
            </p:extLst>
          </p:nvPr>
        </p:nvGraphicFramePr>
        <p:xfrm>
          <a:off x="666223" y="5635669"/>
          <a:ext cx="2750889" cy="867994"/>
        </p:xfrm>
        <a:graphic>
          <a:graphicData uri="http://schemas.openxmlformats.org/presentationml/2006/ole">
            <mc:AlternateContent xmlns:mc="http://schemas.openxmlformats.org/markup-compatibility/2006">
              <mc:Choice xmlns:v="urn:schemas-microsoft-com:vml" Requires="v">
                <p:oleObj spid="_x0000_s107031" name="公式" r:id="rId6" imgW="2032000" imgH="622300" progId="Equation.3">
                  <p:embed/>
                </p:oleObj>
              </mc:Choice>
              <mc:Fallback>
                <p:oleObj name="公式" r:id="rId6" imgW="2032000" imgH="622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223" y="5635669"/>
                        <a:ext cx="2750889" cy="867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图片 14"/>
          <p:cNvPicPr>
            <a:picLocks noChangeAspect="1"/>
          </p:cNvPicPr>
          <p:nvPr/>
        </p:nvPicPr>
        <p:blipFill>
          <a:blip r:embed="rId8"/>
          <a:stretch>
            <a:fillRect/>
          </a:stretch>
        </p:blipFill>
        <p:spPr>
          <a:xfrm>
            <a:off x="579165" y="1900996"/>
            <a:ext cx="4525137" cy="2929371"/>
          </a:xfrm>
          <a:prstGeom prst="rect">
            <a:avLst/>
          </a:prstGeom>
        </p:spPr>
      </p:pic>
      <p:pic>
        <p:nvPicPr>
          <p:cNvPr id="16" name="图片 15"/>
          <p:cNvPicPr>
            <a:picLocks noChangeAspect="1"/>
          </p:cNvPicPr>
          <p:nvPr/>
        </p:nvPicPr>
        <p:blipFill>
          <a:blip r:embed="rId9"/>
          <a:stretch>
            <a:fillRect/>
          </a:stretch>
        </p:blipFill>
        <p:spPr>
          <a:xfrm>
            <a:off x="5794539" y="1900996"/>
            <a:ext cx="5635461" cy="3367188"/>
          </a:xfrm>
          <a:prstGeom prst="rect">
            <a:avLst/>
          </a:prstGeom>
        </p:spPr>
      </p:pic>
      <p:sp>
        <p:nvSpPr>
          <p:cNvPr id="17" name="矩形 16"/>
          <p:cNvSpPr/>
          <p:nvPr/>
        </p:nvSpPr>
        <p:spPr>
          <a:xfrm>
            <a:off x="3950208" y="4599432"/>
            <a:ext cx="1280160" cy="280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0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集成学习</a:t>
            </a:r>
          </a:p>
        </p:txBody>
      </p:sp>
      <p:pic>
        <p:nvPicPr>
          <p:cNvPr id="3" name="图片 2"/>
          <p:cNvPicPr>
            <a:picLocks noChangeAspect="1"/>
          </p:cNvPicPr>
          <p:nvPr/>
        </p:nvPicPr>
        <p:blipFill>
          <a:blip r:embed="rId2"/>
          <a:stretch>
            <a:fillRect/>
          </a:stretch>
        </p:blipFill>
        <p:spPr>
          <a:xfrm>
            <a:off x="628067" y="2283327"/>
            <a:ext cx="4710366" cy="3744977"/>
          </a:xfrm>
          <a:prstGeom prst="rect">
            <a:avLst/>
          </a:prstGeom>
        </p:spPr>
      </p:pic>
      <p:sp>
        <p:nvSpPr>
          <p:cNvPr id="4" name="矩形 3"/>
          <p:cNvSpPr/>
          <p:nvPr/>
        </p:nvSpPr>
        <p:spPr>
          <a:xfrm>
            <a:off x="701560" y="1406177"/>
            <a:ext cx="10585276" cy="646331"/>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sym typeface="+mn-ea"/>
              </a:rPr>
              <a:t>      集成</a:t>
            </a:r>
            <a:r>
              <a:rPr lang="zh-CN" altLang="en-US" b="1" dirty="0">
                <a:latin typeface="微软雅黑" panose="020B0503020204020204" pitchFamily="34" charset="-122"/>
                <a:ea typeface="微软雅黑" panose="020B0503020204020204" pitchFamily="34" charset="-122"/>
                <a:sym typeface="+mn-ea"/>
              </a:rPr>
              <a:t>学习</a:t>
            </a:r>
            <a:r>
              <a:rPr lang="zh-CN" altLang="en-US" dirty="0">
                <a:latin typeface="微软雅黑" panose="020B0503020204020204" pitchFamily="34" charset="-122"/>
                <a:ea typeface="微软雅黑" panose="020B0503020204020204" pitchFamily="34" charset="-122"/>
                <a:sym typeface="+mn-ea"/>
              </a:rPr>
              <a:t>通过将多</a:t>
            </a:r>
            <a:r>
              <a:rPr lang="zh-CN" altLang="en-US" dirty="0" smtClean="0">
                <a:latin typeface="微软雅黑" panose="020B0503020204020204" pitchFamily="34" charset="-122"/>
                <a:ea typeface="微软雅黑" panose="020B0503020204020204" pitchFamily="34" charset="-122"/>
                <a:sym typeface="+mn-ea"/>
              </a:rPr>
              <a:t>个弱分类器集成在</a:t>
            </a:r>
            <a:r>
              <a:rPr lang="zh-CN" altLang="en-US" dirty="0">
                <a:latin typeface="微软雅黑" panose="020B0503020204020204" pitchFamily="34" charset="-122"/>
                <a:ea typeface="微软雅黑" panose="020B0503020204020204" pitchFamily="34" charset="-122"/>
                <a:sym typeface="+mn-ea"/>
              </a:rPr>
              <a:t>一起，使它们共同完成学习任务</a:t>
            </a:r>
            <a:r>
              <a:rPr lang="zh-CN" altLang="en-US" dirty="0" smtClean="0">
                <a:latin typeface="微软雅黑" panose="020B0503020204020204" pitchFamily="34" charset="-122"/>
                <a:ea typeface="微软雅黑" panose="020B0503020204020204" pitchFamily="34" charset="-122"/>
                <a:sym typeface="+mn-ea"/>
              </a:rPr>
              <a:t>，构建一个强分类器。潜在哲学思想是“</a:t>
            </a:r>
            <a:r>
              <a:rPr lang="zh-CN" altLang="en-US" b="1" dirty="0" smtClean="0">
                <a:solidFill>
                  <a:srgbClr val="FF0000"/>
                </a:solidFill>
                <a:latin typeface="微软雅黑" panose="020B0503020204020204" pitchFamily="34" charset="-122"/>
                <a:ea typeface="微软雅黑" panose="020B0503020204020204" pitchFamily="34" charset="-122"/>
                <a:sym typeface="+mn-ea"/>
              </a:rPr>
              <a:t>三个臭皮匠赛过诸葛亮</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     </a:t>
            </a:r>
            <a:endParaRPr lang="en-US" altLang="zh-CN" dirty="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5338433" y="2030297"/>
            <a:ext cx="5763667" cy="429895"/>
          </a:xfrm>
          <a:prstGeom prst="rect">
            <a:avLst/>
          </a:prstGeom>
        </p:spPr>
        <p:txBody>
          <a:bodyPr wrap="square" rtlCol="0" anchor="t">
            <a:spAutoFit/>
          </a:bodyPr>
          <a:lstStyle/>
          <a:p>
            <a:pPr marL="342900" lvl="0" indent="-342900" algn="l" fontAlgn="auto">
              <a:buFont typeface="Wingdings" panose="05000000000000000000" charset="0"/>
              <a:buChar char=""/>
            </a:pP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理论基础   </a:t>
            </a:r>
            <a:endParaRPr lang="zh-CN" altLang="en-US" sz="2000"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338433" y="5101045"/>
            <a:ext cx="6243955" cy="430887"/>
          </a:xfrm>
          <a:prstGeom prst="rect">
            <a:avLst/>
          </a:prstGeom>
        </p:spPr>
        <p:txBody>
          <a:bodyPr wrap="square" rtlCol="0" anchor="t">
            <a:spAutoFit/>
          </a:bodyPr>
          <a:lstStyle/>
          <a:p>
            <a:pPr marL="342900" lvl="0" indent="-342900" algn="l" fontAlgn="auto">
              <a:buFont typeface="Wingdings" panose="05000000000000000000" charset="0"/>
              <a:buChar char=""/>
            </a:pPr>
            <a:r>
              <a:rPr lang="zh-CN" altLang="en-US" sz="2200" b="1" dirty="0">
                <a:solidFill>
                  <a:srgbClr val="0070C0"/>
                </a:solidFill>
                <a:latin typeface="微软雅黑" panose="020B0503020204020204" pitchFamily="34" charset="-122"/>
                <a:ea typeface="微软雅黑" panose="020B0503020204020204" pitchFamily="34" charset="-122"/>
                <a:sym typeface="+mn-ea"/>
              </a:rPr>
              <a:t>两</a:t>
            </a: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类集成方法</a:t>
            </a:r>
            <a:endParaRPr lang="zh-CN" altLang="en-US" sz="2000" dirty="0">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5635737" y="5527718"/>
            <a:ext cx="397942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Bagging(bootstrap aggregating</a:t>
            </a:r>
            <a:r>
              <a:rPr lang="en-US" altLang="zh-CN" b="1"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5654213" y="5912425"/>
            <a:ext cx="2613216"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Boosting</a:t>
            </a:r>
            <a:r>
              <a:rPr lang="zh-CN" altLang="en-US" b="1" dirty="0" smtClean="0">
                <a:latin typeface="微软雅黑" panose="020B0503020204020204" pitchFamily="34" charset="-122"/>
                <a:ea typeface="微软雅黑" panose="020B0503020204020204" pitchFamily="34" charset="-122"/>
              </a:rPr>
              <a:t>（提升方法）</a:t>
            </a:r>
            <a:endParaRPr lang="en-US" altLang="zh-CN" b="1" dirty="0">
              <a:latin typeface="微软雅黑" panose="020B0503020204020204" pitchFamily="34" charset="-122"/>
              <a:ea typeface="微软雅黑" panose="020B0503020204020204" pitchFamily="34" charset="-122"/>
            </a:endParaRPr>
          </a:p>
        </p:txBody>
      </p:sp>
      <p:sp>
        <p:nvSpPr>
          <p:cNvPr id="10" name="矩形 9"/>
          <p:cNvSpPr/>
          <p:nvPr/>
        </p:nvSpPr>
        <p:spPr>
          <a:xfrm>
            <a:off x="5644430" y="2466096"/>
            <a:ext cx="5631960" cy="2585323"/>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sym typeface="+mn-ea"/>
              </a:rPr>
              <a:t>强可学习：</a:t>
            </a:r>
            <a:r>
              <a:rPr lang="zh-CN" altLang="en-US" dirty="0" smtClean="0">
                <a:latin typeface="微软雅黑" panose="020B0503020204020204" pitchFamily="34" charset="-122"/>
                <a:ea typeface="微软雅黑" panose="020B0503020204020204" pitchFamily="34" charset="-122"/>
                <a:sym typeface="+mn-ea"/>
              </a:rPr>
              <a:t>在</a:t>
            </a:r>
            <a:r>
              <a:rPr lang="en-US" altLang="zh-CN" dirty="0" smtClean="0">
                <a:latin typeface="微软雅黑" panose="020B0503020204020204" pitchFamily="34" charset="-122"/>
                <a:ea typeface="微软雅黑" panose="020B0503020204020204" pitchFamily="34" charset="-122"/>
                <a:sym typeface="+mn-ea"/>
              </a:rPr>
              <a:t>PAC</a:t>
            </a:r>
            <a:r>
              <a:rPr lang="zh-CN" altLang="en-US" dirty="0" smtClean="0">
                <a:latin typeface="微软雅黑" panose="020B0503020204020204" pitchFamily="34" charset="-122"/>
                <a:ea typeface="微软雅黑" panose="020B0503020204020204" pitchFamily="34" charset="-122"/>
                <a:sym typeface="+mn-ea"/>
              </a:rPr>
              <a:t>学习框架中，一个概念，如果存在存在一个多项式的学习算法能够学习它，并且正确率很高，那么久称这个概念是强可学习的。</a:t>
            </a:r>
            <a:endParaRPr lang="en-US" altLang="zh-CN" dirty="0" smtClean="0">
              <a:latin typeface="微软雅黑" panose="020B0503020204020204" pitchFamily="34" charset="-122"/>
              <a:ea typeface="微软雅黑" panose="020B0503020204020204" pitchFamily="34" charset="-122"/>
              <a:sym typeface="+mn-ea"/>
            </a:endParaRPr>
          </a:p>
          <a:p>
            <a:r>
              <a:rPr lang="zh-CN" altLang="en-US" b="1" dirty="0" smtClean="0">
                <a:latin typeface="微软雅黑" panose="020B0503020204020204" pitchFamily="34" charset="-122"/>
                <a:ea typeface="微软雅黑" panose="020B0503020204020204" pitchFamily="34" charset="-122"/>
                <a:sym typeface="+mn-ea"/>
              </a:rPr>
              <a:t>弱可学习：</a:t>
            </a:r>
            <a:r>
              <a:rPr lang="zh-CN" altLang="en-US" dirty="0" smtClean="0">
                <a:latin typeface="微软雅黑" panose="020B0503020204020204" pitchFamily="34" charset="-122"/>
                <a:ea typeface="微软雅黑" panose="020B0503020204020204" pitchFamily="34" charset="-122"/>
                <a:sym typeface="+mn-ea"/>
              </a:rPr>
              <a:t>如果存在一个多项式的学习算法能够学习它，学习的正确率金币随机猜测略好，那么就称这个概念是弱可学习的。</a:t>
            </a:r>
            <a:endParaRPr lang="en-US" altLang="zh-CN" dirty="0" smtClean="0">
              <a:latin typeface="微软雅黑" panose="020B0503020204020204" pitchFamily="34" charset="-122"/>
              <a:ea typeface="微软雅黑" panose="020B0503020204020204" pitchFamily="34" charset="-122"/>
              <a:sym typeface="+mn-ea"/>
            </a:endParaRPr>
          </a:p>
          <a:p>
            <a:r>
              <a:rPr lang="en-US" altLang="zh-CN" b="1" dirty="0">
                <a:latin typeface="微软雅黑" panose="020B0503020204020204" pitchFamily="34" charset="-122"/>
                <a:ea typeface="微软雅黑" panose="020B0503020204020204" pitchFamily="34" charset="-122"/>
                <a:sym typeface="+mn-ea"/>
              </a:rPr>
              <a:t> </a:t>
            </a:r>
            <a:r>
              <a:rPr lang="en-US" altLang="zh-CN" b="1" dirty="0" smtClean="0">
                <a:latin typeface="微软雅黑" panose="020B0503020204020204" pitchFamily="34" charset="-122"/>
                <a:ea typeface="微软雅黑" panose="020B0503020204020204" pitchFamily="34" charset="-122"/>
                <a:sym typeface="+mn-ea"/>
              </a:rPr>
              <a:t>     </a:t>
            </a:r>
            <a:r>
              <a:rPr lang="en-US" altLang="zh-CN" b="1" dirty="0" err="1" smtClean="0">
                <a:latin typeface="微软雅黑" panose="020B0503020204020204" pitchFamily="34" charset="-122"/>
                <a:ea typeface="微软雅黑" panose="020B0503020204020204" pitchFamily="34" charset="-122"/>
                <a:sym typeface="+mn-ea"/>
              </a:rPr>
              <a:t>Schapire</a:t>
            </a:r>
            <a:r>
              <a:rPr lang="zh-CN" altLang="en-US" b="1" dirty="0" smtClean="0">
                <a:latin typeface="微软雅黑" panose="020B0503020204020204" pitchFamily="34" charset="-122"/>
                <a:ea typeface="微软雅黑" panose="020B0503020204020204" pitchFamily="34" charset="-122"/>
                <a:sym typeface="+mn-ea"/>
              </a:rPr>
              <a:t>证明强可学习与弱可学习是</a:t>
            </a:r>
            <a:r>
              <a:rPr lang="zh-CN" altLang="en-US" b="1" dirty="0" smtClean="0">
                <a:solidFill>
                  <a:srgbClr val="FF0000"/>
                </a:solidFill>
                <a:latin typeface="微软雅黑" panose="020B0503020204020204" pitchFamily="34" charset="-122"/>
                <a:ea typeface="微软雅黑" panose="020B0503020204020204" pitchFamily="34" charset="-122"/>
                <a:sym typeface="+mn-ea"/>
              </a:rPr>
              <a:t>等价</a:t>
            </a:r>
            <a:r>
              <a:rPr lang="zh-CN" altLang="en-US" b="1" dirty="0" smtClean="0">
                <a:latin typeface="微软雅黑" panose="020B0503020204020204" pitchFamily="34" charset="-122"/>
                <a:ea typeface="微软雅黑" panose="020B0503020204020204" pitchFamily="34" charset="-122"/>
                <a:sym typeface="+mn-ea"/>
              </a:rPr>
              <a:t>的，也就是说，在</a:t>
            </a:r>
            <a:r>
              <a:rPr lang="en-US" altLang="zh-CN" b="1" dirty="0" smtClean="0">
                <a:latin typeface="微软雅黑" panose="020B0503020204020204" pitchFamily="34" charset="-122"/>
                <a:ea typeface="微软雅黑" panose="020B0503020204020204" pitchFamily="34" charset="-122"/>
                <a:sym typeface="+mn-ea"/>
              </a:rPr>
              <a:t>PAC</a:t>
            </a:r>
            <a:r>
              <a:rPr lang="zh-CN" altLang="en-US" b="1" dirty="0" smtClean="0">
                <a:latin typeface="微软雅黑" panose="020B0503020204020204" pitchFamily="34" charset="-122"/>
                <a:ea typeface="微软雅黑" panose="020B0503020204020204" pitchFamily="34" charset="-122"/>
                <a:sym typeface="+mn-ea"/>
              </a:rPr>
              <a:t>学习框架下，一个概念强可学习的充分必要条件是这个概念若可学习的。</a:t>
            </a:r>
            <a:r>
              <a:rPr lang="en-US" altLang="zh-CN" b="1" dirty="0" smtClean="0">
                <a:latin typeface="微软雅黑" panose="020B0503020204020204" pitchFamily="34" charset="-122"/>
                <a:ea typeface="微软雅黑" panose="020B0503020204020204" pitchFamily="34" charset="-122"/>
                <a:sym typeface="+mn-ea"/>
              </a:rPr>
              <a:t>     </a:t>
            </a:r>
            <a:endParaRPr lang="en-US" altLang="zh-CN" b="1"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205609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3922603332&amp;di=92799a323693dd26d8fa244d958a7316&amp;imgtype=0&amp;src=http%3A%2F%2Fimg3.coin163.com%2F97%2F71%2FmMBv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460" y="1186084"/>
            <a:ext cx="3797590" cy="23910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2049" y="2335755"/>
            <a:ext cx="574098" cy="8866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1745550" y="1741486"/>
            <a:ext cx="574098" cy="558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1745550" y="2491509"/>
            <a:ext cx="574098" cy="57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p:cNvSpPr/>
          <p:nvPr/>
        </p:nvSpPr>
        <p:spPr>
          <a:xfrm>
            <a:off x="1745550" y="3260436"/>
            <a:ext cx="574098" cy="579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7"/>
          <p:cNvSpPr/>
          <p:nvPr/>
        </p:nvSpPr>
        <p:spPr>
          <a:xfrm>
            <a:off x="1539479" y="400051"/>
            <a:ext cx="462117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a:t>
            </a:r>
            <a:r>
              <a:rPr lang="zh-CN" altLang="en-US" sz="3600" b="1" dirty="0" smtClean="0">
                <a:latin typeface="微软雅黑" panose="020B0503020204020204" pitchFamily="34" charset="-122"/>
                <a:ea typeface="微软雅黑" panose="020B0503020204020204" pitchFamily="34" charset="-122"/>
              </a:rPr>
              <a:t>学习</a:t>
            </a:r>
            <a:endParaRPr lang="zh-CN" altLang="en-US" sz="3600" b="1" dirty="0">
              <a:latin typeface="微软雅黑" panose="020B0503020204020204" pitchFamily="34" charset="-122"/>
              <a:ea typeface="微软雅黑" panose="020B0503020204020204" pitchFamily="34" charset="-122"/>
            </a:endParaRPr>
          </a:p>
        </p:txBody>
      </p:sp>
      <p:sp>
        <p:nvSpPr>
          <p:cNvPr id="3" name="等腰三角形 2"/>
          <p:cNvSpPr/>
          <p:nvPr/>
        </p:nvSpPr>
        <p:spPr>
          <a:xfrm>
            <a:off x="803565" y="24915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p:cNvSpPr/>
          <p:nvPr/>
        </p:nvSpPr>
        <p:spPr>
          <a:xfrm>
            <a:off x="2697020" y="1827968"/>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smtClean="0"/>
              <a:t>分类器</a:t>
            </a:r>
            <a:endParaRPr lang="zh-CN" altLang="en-US" sz="1200" b="1" dirty="0"/>
          </a:p>
        </p:txBody>
      </p:sp>
      <p:sp>
        <p:nvSpPr>
          <p:cNvPr id="11" name="矩形 10"/>
          <p:cNvSpPr/>
          <p:nvPr/>
        </p:nvSpPr>
        <p:spPr>
          <a:xfrm>
            <a:off x="2697019" y="2584424"/>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分类器</a:t>
            </a:r>
          </a:p>
        </p:txBody>
      </p:sp>
      <p:sp>
        <p:nvSpPr>
          <p:cNvPr id="12" name="矩形 11"/>
          <p:cNvSpPr/>
          <p:nvPr/>
        </p:nvSpPr>
        <p:spPr>
          <a:xfrm>
            <a:off x="2697019" y="3357524"/>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分类器</a:t>
            </a:r>
          </a:p>
        </p:txBody>
      </p:sp>
      <p:sp>
        <p:nvSpPr>
          <p:cNvPr id="9" name="椭圆 8"/>
          <p:cNvSpPr/>
          <p:nvPr/>
        </p:nvSpPr>
        <p:spPr>
          <a:xfrm>
            <a:off x="3888512" y="2487275"/>
            <a:ext cx="591127" cy="583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601" y="2556584"/>
            <a:ext cx="342948" cy="419158"/>
          </a:xfrm>
          <a:prstGeom prst="rect">
            <a:avLst/>
          </a:prstGeom>
        </p:spPr>
      </p:pic>
      <p:cxnSp>
        <p:nvCxnSpPr>
          <p:cNvPr id="14" name="直接箭头连接符 13"/>
          <p:cNvCxnSpPr>
            <a:stCxn id="2" idx="3"/>
            <a:endCxn id="5" idx="1"/>
          </p:cNvCxnSpPr>
          <p:nvPr/>
        </p:nvCxnSpPr>
        <p:spPr>
          <a:xfrm flipV="1">
            <a:off x="1256147" y="2020671"/>
            <a:ext cx="489403" cy="758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2" idx="3"/>
            <a:endCxn id="6" idx="1"/>
          </p:cNvCxnSpPr>
          <p:nvPr/>
        </p:nvCxnSpPr>
        <p:spPr>
          <a:xfrm>
            <a:off x="1256147" y="2779101"/>
            <a:ext cx="489403" cy="1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2" idx="3"/>
            <a:endCxn id="7" idx="1"/>
          </p:cNvCxnSpPr>
          <p:nvPr/>
        </p:nvCxnSpPr>
        <p:spPr>
          <a:xfrm>
            <a:off x="1256147" y="2779101"/>
            <a:ext cx="489403" cy="771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5" idx="3"/>
            <a:endCxn id="4" idx="1"/>
          </p:cNvCxnSpPr>
          <p:nvPr/>
        </p:nvCxnSpPr>
        <p:spPr>
          <a:xfrm flipV="1">
            <a:off x="2319648" y="2020670"/>
            <a:ext cx="3773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6" idx="3"/>
            <a:endCxn id="11" idx="1"/>
          </p:cNvCxnSpPr>
          <p:nvPr/>
        </p:nvCxnSpPr>
        <p:spPr>
          <a:xfrm flipV="1">
            <a:off x="2319648" y="2777126"/>
            <a:ext cx="377371" cy="3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7" idx="3"/>
            <a:endCxn id="12" idx="1"/>
          </p:cNvCxnSpPr>
          <p:nvPr/>
        </p:nvCxnSpPr>
        <p:spPr>
          <a:xfrm flipV="1">
            <a:off x="2319648" y="3550226"/>
            <a:ext cx="3773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955965" y="26439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等腰三角形 32"/>
          <p:cNvSpPr/>
          <p:nvPr/>
        </p:nvSpPr>
        <p:spPr>
          <a:xfrm>
            <a:off x="1108365" y="27963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等腰三角形 33"/>
          <p:cNvSpPr/>
          <p:nvPr/>
        </p:nvSpPr>
        <p:spPr>
          <a:xfrm>
            <a:off x="1940235" y="1856748"/>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等腰三角形 34"/>
          <p:cNvSpPr/>
          <p:nvPr/>
        </p:nvSpPr>
        <p:spPr>
          <a:xfrm>
            <a:off x="1888053" y="2608833"/>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等腰三角形 35"/>
          <p:cNvSpPr/>
          <p:nvPr/>
        </p:nvSpPr>
        <p:spPr>
          <a:xfrm>
            <a:off x="1841871" y="3371997"/>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等腰三角形 36"/>
          <p:cNvSpPr/>
          <p:nvPr/>
        </p:nvSpPr>
        <p:spPr>
          <a:xfrm>
            <a:off x="746168" y="2690513"/>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椭圆 29"/>
          <p:cNvSpPr/>
          <p:nvPr/>
        </p:nvSpPr>
        <p:spPr>
          <a:xfrm>
            <a:off x="969098" y="2491509"/>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椭圆 38"/>
          <p:cNvSpPr/>
          <p:nvPr/>
        </p:nvSpPr>
        <p:spPr>
          <a:xfrm>
            <a:off x="1121498" y="2643909"/>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2124118" y="1967295"/>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1846551" y="2085104"/>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2100013" y="2690300"/>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矩形 30"/>
          <p:cNvSpPr/>
          <p:nvPr/>
        </p:nvSpPr>
        <p:spPr>
          <a:xfrm>
            <a:off x="792350" y="2909456"/>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矩形 43"/>
          <p:cNvSpPr/>
          <p:nvPr/>
        </p:nvSpPr>
        <p:spPr>
          <a:xfrm>
            <a:off x="976355" y="306521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969098" y="2842095"/>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矩形 45"/>
          <p:cNvSpPr/>
          <p:nvPr/>
        </p:nvSpPr>
        <p:spPr>
          <a:xfrm>
            <a:off x="1882446" y="3555348"/>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矩形 46"/>
          <p:cNvSpPr/>
          <p:nvPr/>
        </p:nvSpPr>
        <p:spPr>
          <a:xfrm>
            <a:off x="2087838" y="342857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矩形 47"/>
          <p:cNvSpPr/>
          <p:nvPr/>
        </p:nvSpPr>
        <p:spPr>
          <a:xfrm>
            <a:off x="1900590" y="285197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9" name="直接箭头连接符 48"/>
          <p:cNvCxnSpPr>
            <a:stCxn id="4" idx="3"/>
            <a:endCxn id="9" idx="1"/>
          </p:cNvCxnSpPr>
          <p:nvPr/>
        </p:nvCxnSpPr>
        <p:spPr>
          <a:xfrm>
            <a:off x="3371274" y="2020670"/>
            <a:ext cx="603807" cy="552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a:stCxn id="11" idx="3"/>
            <a:endCxn id="9" idx="2"/>
          </p:cNvCxnSpPr>
          <p:nvPr/>
        </p:nvCxnSpPr>
        <p:spPr>
          <a:xfrm>
            <a:off x="3371273" y="2777126"/>
            <a:ext cx="517239" cy="1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12" idx="3"/>
            <a:endCxn id="9" idx="3"/>
          </p:cNvCxnSpPr>
          <p:nvPr/>
        </p:nvCxnSpPr>
        <p:spPr>
          <a:xfrm flipV="1">
            <a:off x="3371273" y="2985451"/>
            <a:ext cx="603808" cy="564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矩形 61"/>
          <p:cNvSpPr/>
          <p:nvPr/>
        </p:nvSpPr>
        <p:spPr>
          <a:xfrm>
            <a:off x="516028" y="1247272"/>
            <a:ext cx="4820807" cy="430887"/>
          </a:xfrm>
          <a:prstGeom prst="rect">
            <a:avLst/>
          </a:prstGeom>
        </p:spPr>
        <p:txBody>
          <a:bodyPr wrap="none">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Bagging(bootstrap aggregating</a:t>
            </a:r>
            <a:r>
              <a:rPr lang="en-US" altLang="zh-CN" sz="2200" b="1" dirty="0" smtClean="0">
                <a:solidFill>
                  <a:srgbClr val="0070C0"/>
                </a:solidFill>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63" name="矩形 62"/>
          <p:cNvSpPr/>
          <p:nvPr/>
        </p:nvSpPr>
        <p:spPr>
          <a:xfrm>
            <a:off x="6160655" y="774954"/>
            <a:ext cx="1459054" cy="430887"/>
          </a:xfrm>
          <a:prstGeom prst="rect">
            <a:avLst/>
          </a:prstGeom>
        </p:spPr>
        <p:txBody>
          <a:bodyPr wrap="none">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Boosting</a:t>
            </a:r>
          </a:p>
        </p:txBody>
      </p:sp>
      <p:sp>
        <p:nvSpPr>
          <p:cNvPr id="64" name="文本框 63"/>
          <p:cNvSpPr txBox="1"/>
          <p:nvPr/>
        </p:nvSpPr>
        <p:spPr>
          <a:xfrm>
            <a:off x="349311" y="4212090"/>
            <a:ext cx="5025790" cy="2484463"/>
          </a:xfrm>
          <a:prstGeom prst="rect">
            <a:avLst/>
          </a:prstGeom>
          <a:noFill/>
        </p:spPr>
        <p:txBody>
          <a:bodyPr wrap="square" rtlCol="0" anchor="t">
            <a:spAutoFit/>
          </a:bodyPr>
          <a:lstStyle/>
          <a:p>
            <a:pPr>
              <a:lnSpc>
                <a:spcPct val="125000"/>
              </a:lnSpc>
            </a:pPr>
            <a:r>
              <a:rPr lang="en-US" altLang="zh-CN" dirty="0" smtClean="0">
                <a:latin typeface="微软雅黑" panose="020B0503020204020204" pitchFamily="34" charset="-122"/>
                <a:ea typeface="微软雅黑" panose="020B0503020204020204" pitchFamily="34" charset="-122"/>
              </a:rPr>
              <a:t>Bagging</a:t>
            </a:r>
            <a:r>
              <a:rPr lang="zh-CN" altLang="en-US" dirty="0" smtClean="0">
                <a:latin typeface="微软雅黑" panose="020B0503020204020204" pitchFamily="34" charset="-122"/>
                <a:ea typeface="微软雅黑" panose="020B0503020204020204" pitchFamily="34" charset="-122"/>
              </a:rPr>
              <a:t>：基于</a:t>
            </a:r>
            <a:r>
              <a:rPr lang="zh-CN" altLang="en-US" dirty="0">
                <a:latin typeface="微软雅黑" panose="020B0503020204020204" pitchFamily="34" charset="-122"/>
                <a:ea typeface="微软雅黑" panose="020B0503020204020204" pitchFamily="34" charset="-122"/>
              </a:rPr>
              <a:t>数据</a:t>
            </a:r>
            <a:r>
              <a:rPr lang="zh-CN" altLang="en-US" dirty="0">
                <a:solidFill>
                  <a:srgbClr val="FF0000"/>
                </a:solidFill>
                <a:latin typeface="微软雅黑" panose="020B0503020204020204" pitchFamily="34" charset="-122"/>
                <a:ea typeface="微软雅黑" panose="020B0503020204020204" pitchFamily="34" charset="-122"/>
              </a:rPr>
              <a:t>随机重抽样</a:t>
            </a:r>
            <a:r>
              <a:rPr lang="zh-CN" altLang="en-US" dirty="0">
                <a:latin typeface="微软雅黑" panose="020B0503020204020204" pitchFamily="34" charset="-122"/>
                <a:ea typeface="微软雅黑" panose="020B0503020204020204" pitchFamily="34" charset="-122"/>
              </a:rPr>
              <a:t>的分类器构建</a:t>
            </a:r>
            <a:r>
              <a:rPr lang="zh-CN" altLang="en-US" dirty="0" smtClean="0">
                <a:latin typeface="微软雅黑" panose="020B0503020204020204" pitchFamily="34" charset="-122"/>
                <a:ea typeface="微软雅黑" panose="020B0503020204020204" pitchFamily="34" charset="-122"/>
              </a:rPr>
              <a:t>方法</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rPr>
              <a:t>利用bootstrap方法从整体数据集中采取有放回抽样</a:t>
            </a:r>
            <a:r>
              <a:rPr lang="zh-CN" altLang="en-US" sz="1800" dirty="0" smtClean="0">
                <a:latin typeface="微软雅黑" panose="020B0503020204020204" pitchFamily="34" charset="-122"/>
                <a:ea typeface="微软雅黑" panose="020B0503020204020204" pitchFamily="34" charset="-122"/>
              </a:rPr>
              <a:t>得到</a:t>
            </a:r>
            <a:r>
              <a:rPr lang="zh-CN" altLang="en-US" dirty="0" smtClean="0">
                <a:latin typeface="微软雅黑" panose="020B0503020204020204" pitchFamily="34" charset="-122"/>
                <a:ea typeface="微软雅黑" panose="020B0503020204020204" pitchFamily="34" charset="-122"/>
              </a:rPr>
              <a:t>N个数据集（如何采样？）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rPr>
              <a:t>在每个数据集上学习出一个模型（选择什么样的弱分类器？）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rPr>
              <a:t>利用N个模型的输出投票得到</a:t>
            </a:r>
            <a:r>
              <a:rPr lang="zh-CN" altLang="en-US" dirty="0" smtClean="0">
                <a:latin typeface="微软雅黑" panose="020B0503020204020204" pitchFamily="34" charset="-122"/>
                <a:ea typeface="微软雅黑" panose="020B0503020204020204" pitchFamily="34" charset="-122"/>
                <a:sym typeface="+mn-ea"/>
              </a:rPr>
              <a:t>最后的预测结果</a:t>
            </a:r>
          </a:p>
        </p:txBody>
      </p:sp>
      <p:sp>
        <p:nvSpPr>
          <p:cNvPr id="65" name="文本框 64"/>
          <p:cNvSpPr txBox="1"/>
          <p:nvPr/>
        </p:nvSpPr>
        <p:spPr>
          <a:xfrm>
            <a:off x="5752472" y="3676360"/>
            <a:ext cx="5753735" cy="3181640"/>
          </a:xfrm>
          <a:prstGeom prst="rect">
            <a:avLst/>
          </a:prstGeom>
          <a:noFill/>
        </p:spPr>
        <p:txBody>
          <a:bodyPr wrap="square" rtlCol="0" anchor="t">
            <a:spAutoFit/>
          </a:bodyPr>
          <a:lstStyle/>
          <a:p>
            <a:pPr lvl="0">
              <a:lnSpc>
                <a:spcPct val="125000"/>
              </a:lnSpc>
            </a:pPr>
            <a:r>
              <a:rPr lang="en-US" altLang="zh-CN" dirty="0">
                <a:latin typeface="微软雅黑" panose="020B0503020204020204" pitchFamily="34" charset="-122"/>
                <a:ea typeface="微软雅黑" panose="020B0503020204020204" pitchFamily="34" charset="-122"/>
              </a:rPr>
              <a:t>Boosting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Adaptive Boosting</a:t>
            </a:r>
            <a:r>
              <a:rPr lang="zh-CN" altLang="en-US" dirty="0">
                <a:latin typeface="微软雅黑" panose="020B0503020204020204" pitchFamily="34" charset="-122"/>
                <a:ea typeface="微软雅黑" panose="020B0503020204020204" pitchFamily="34" charset="-122"/>
              </a:rPr>
              <a:t>的简称）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基于错误提升分类器性能，通过</a:t>
            </a:r>
            <a:r>
              <a:rPr lang="zh-CN" altLang="en-US" dirty="0">
                <a:solidFill>
                  <a:srgbClr val="FF0000"/>
                </a:solidFill>
                <a:latin typeface="微软雅黑" panose="020B0503020204020204" pitchFamily="34" charset="-122"/>
                <a:ea typeface="微软雅黑" panose="020B0503020204020204" pitchFamily="34" charset="-122"/>
              </a:rPr>
              <a:t>集中关注被已有分类器分类错误的样本</a:t>
            </a:r>
            <a:r>
              <a:rPr lang="zh-CN" altLang="en-US" dirty="0">
                <a:latin typeface="微软雅黑" panose="020B0503020204020204" pitchFamily="34" charset="-122"/>
                <a:ea typeface="微软雅黑" panose="020B0503020204020204" pitchFamily="34" charset="-122"/>
              </a:rPr>
              <a:t>，构建新</a:t>
            </a:r>
            <a:r>
              <a:rPr lang="zh-CN" altLang="en-US" dirty="0" smtClean="0">
                <a:latin typeface="微软雅黑" panose="020B0503020204020204" pitchFamily="34" charset="-122"/>
                <a:ea typeface="微软雅黑" panose="020B0503020204020204" pitchFamily="34" charset="-122"/>
              </a:rPr>
              <a:t>分类器</a:t>
            </a:r>
            <a:endParaRPr lang="en-US" altLang="zh-CN" dirty="0" smtClean="0">
              <a:latin typeface="微软雅黑" panose="020B0503020204020204" pitchFamily="34" charset="-122"/>
              <a:ea typeface="微软雅黑" panose="020B0503020204020204" pitchFamily="34" charset="-122"/>
            </a:endParaRPr>
          </a:p>
          <a:p>
            <a:pPr marL="285750" lvl="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sym typeface="+mn-ea"/>
              </a:rPr>
              <a:t>初始</a:t>
            </a:r>
            <a:r>
              <a:rPr lang="zh-CN" altLang="en-US" dirty="0">
                <a:latin typeface="微软雅黑" panose="020B0503020204020204" pitchFamily="34" charset="-122"/>
                <a:ea typeface="微软雅黑" panose="020B0503020204020204" pitchFamily="34" charset="-122"/>
                <a:sym typeface="+mn-ea"/>
              </a:rPr>
              <a:t>的分布应为等概</a:t>
            </a:r>
            <a:r>
              <a:rPr lang="zh-CN" altLang="en-US" dirty="0" smtClean="0">
                <a:latin typeface="微软雅黑" panose="020B0503020204020204" pitchFamily="34" charset="-122"/>
                <a:ea typeface="微软雅黑" panose="020B0503020204020204" pitchFamily="34" charset="-122"/>
                <a:sym typeface="+mn-ea"/>
              </a:rPr>
              <a:t>分布。</a:t>
            </a:r>
            <a:endParaRPr lang="en-US" altLang="zh-CN" dirty="0" smtClean="0">
              <a:latin typeface="微软雅黑" panose="020B0503020204020204" pitchFamily="34" charset="-122"/>
              <a:ea typeface="微软雅黑" panose="020B0503020204020204" pitchFamily="34" charset="-122"/>
              <a:sym typeface="+mn-ea"/>
            </a:endParaRPr>
          </a:p>
          <a:p>
            <a:pPr marL="285750" lvl="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sym typeface="+mn-ea"/>
              </a:rPr>
              <a:t> 每次</a:t>
            </a:r>
            <a:r>
              <a:rPr lang="zh-CN" altLang="en-US" dirty="0">
                <a:latin typeface="微软雅黑" panose="020B0503020204020204" pitchFamily="34" charset="-122"/>
                <a:ea typeface="微软雅黑" panose="020B0503020204020204" pitchFamily="34" charset="-122"/>
                <a:sym typeface="+mn-ea"/>
              </a:rPr>
              <a:t>循环后提高错误样本的分布</a:t>
            </a:r>
            <a:r>
              <a:rPr lang="zh-CN" altLang="en-US" dirty="0" smtClean="0">
                <a:latin typeface="微软雅黑" panose="020B0503020204020204" pitchFamily="34" charset="-122"/>
                <a:ea typeface="微软雅黑" panose="020B0503020204020204" pitchFamily="34" charset="-122"/>
                <a:sym typeface="+mn-ea"/>
              </a:rPr>
              <a:t>概率，分</a:t>
            </a:r>
            <a:r>
              <a:rPr lang="zh-CN" altLang="en-US" dirty="0">
                <a:latin typeface="微软雅黑" panose="020B0503020204020204" pitchFamily="34" charset="-122"/>
                <a:ea typeface="微软雅黑" panose="020B0503020204020204" pitchFamily="34" charset="-122"/>
                <a:sym typeface="+mn-ea"/>
              </a:rPr>
              <a:t>错的样本在训练集中所占权重增大</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使得下一次循环的基</a:t>
            </a:r>
            <a:r>
              <a:rPr lang="zh-CN" altLang="en-US" dirty="0" smtClean="0">
                <a:latin typeface="微软雅黑" panose="020B0503020204020204" pitchFamily="34" charset="-122"/>
                <a:ea typeface="微软雅黑" panose="020B0503020204020204" pitchFamily="34" charset="-122"/>
                <a:sym typeface="+mn-ea"/>
              </a:rPr>
              <a:t>分类器能够</a:t>
            </a:r>
            <a:r>
              <a:rPr lang="zh-CN" altLang="en-US" dirty="0">
                <a:latin typeface="微软雅黑" panose="020B0503020204020204" pitchFamily="34" charset="-122"/>
                <a:ea typeface="微软雅黑" panose="020B0503020204020204" pitchFamily="34" charset="-122"/>
                <a:sym typeface="+mn-ea"/>
              </a:rPr>
              <a:t>集中力量对这些错误样本进行判断</a:t>
            </a:r>
            <a:r>
              <a:rPr lang="zh-CN" altLang="en-US"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a:p>
            <a:pPr marL="285750" lvl="0" indent="-285750">
              <a:lnSpc>
                <a:spcPct val="125000"/>
              </a:lnSpc>
              <a:buFont typeface="Wingdings" panose="05000000000000000000" charset="0"/>
              <a:buChar char=""/>
            </a:pPr>
            <a:r>
              <a:rPr lang="zh-CN" altLang="en-US" dirty="0" smtClean="0">
                <a:latin typeface="微软雅黑" panose="020B0503020204020204" pitchFamily="34" charset="-122"/>
                <a:ea typeface="微软雅黑" panose="020B0503020204020204" pitchFamily="34" charset="-122"/>
                <a:sym typeface="+mn-ea"/>
              </a:rPr>
              <a:t>计算分类器的</a:t>
            </a:r>
            <a:r>
              <a:rPr lang="zh-CN" altLang="en-US" dirty="0">
                <a:latin typeface="微软雅黑" panose="020B0503020204020204" pitchFamily="34" charset="-122"/>
                <a:ea typeface="微软雅黑" panose="020B0503020204020204" pitchFamily="34" charset="-122"/>
                <a:sym typeface="+mn-ea"/>
              </a:rPr>
              <a:t>权重，识别率越高的基分类器权重越高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识别率越低的基分类器权重越低。</a:t>
            </a:r>
            <a:endParaRPr lang="zh-CN" altLang="en-US" dirty="0"/>
          </a:p>
        </p:txBody>
      </p:sp>
    </p:spTree>
    <p:extLst>
      <p:ext uri="{BB962C8B-B14F-4D97-AF65-F5344CB8AC3E}">
        <p14:creationId xmlns:p14="http://schemas.microsoft.com/office/powerpoint/2010/main" val="38265827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3" grpId="0" animBg="1"/>
      <p:bldP spid="4" grpId="0" animBg="1"/>
      <p:bldP spid="11" grpId="0" animBg="1"/>
      <p:bldP spid="12" grpId="0" animBg="1"/>
      <p:bldP spid="9" grpId="0" animBg="1"/>
      <p:bldP spid="32" grpId="0" animBg="1"/>
      <p:bldP spid="33" grpId="0" animBg="1"/>
      <p:bldP spid="34" grpId="0" animBg="1"/>
      <p:bldP spid="35" grpId="0" animBg="1"/>
      <p:bldP spid="36" grpId="0" animBg="1"/>
      <p:bldP spid="37" grpId="0" animBg="1"/>
      <p:bldP spid="30" grpId="0" animBg="1"/>
      <p:bldP spid="39" grpId="0" animBg="1"/>
      <p:bldP spid="40" grpId="0" animBg="1"/>
      <p:bldP spid="41" grpId="0" animBg="1"/>
      <p:bldP spid="42" grpId="0" animBg="1"/>
      <p:bldP spid="31" grpId="0" animBg="1"/>
      <p:bldP spid="44" grpId="0" animBg="1"/>
      <p:bldP spid="45" grpId="0" animBg="1"/>
      <p:bldP spid="46" grpId="0" animBg="1"/>
      <p:bldP spid="47" grpId="0" animBg="1"/>
      <p:bldP spid="48" grpId="0" animBg="1"/>
      <p:bldP spid="62" grpId="0"/>
      <p:bldP spid="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8910" y="1369450"/>
            <a:ext cx="10474035" cy="757900"/>
          </a:xfrm>
          <a:prstGeom prst="rect">
            <a:avLst/>
          </a:prstGeom>
        </p:spPr>
        <p:txBody>
          <a:bodyPr wrap="square">
            <a:spAutoFit/>
          </a:bodyPr>
          <a:lstStyle/>
          <a:p>
            <a:pPr>
              <a:lnSpc>
                <a:spcPct val="125000"/>
              </a:lnSpc>
            </a:pPr>
            <a:r>
              <a:rPr lang="zh-CN" altLang="en-US" dirty="0" smtClean="0">
                <a:latin typeface="微软雅黑" panose="020B0503020204020204" pitchFamily="34" charset="-122"/>
                <a:ea typeface="微软雅黑" panose="020B0503020204020204" pitchFamily="34" charset="-122"/>
              </a:rPr>
              <a:t>      严格</a:t>
            </a:r>
            <a:r>
              <a:rPr lang="zh-CN" altLang="en-US" dirty="0">
                <a:latin typeface="微软雅黑" panose="020B0503020204020204" pitchFamily="34" charset="-122"/>
                <a:ea typeface="微软雅黑" panose="020B0503020204020204" pitchFamily="34" charset="-122"/>
              </a:rPr>
              <a:t>意义上来说，这不算是一种机器学习算法，而更像是一种优化手段或者策略，它通常是结合多个简单的弱机器学习算法，去做更可靠的决策。类似于</a:t>
            </a:r>
            <a:r>
              <a:rPr lang="zh-CN" altLang="en-US" b="1" dirty="0">
                <a:solidFill>
                  <a:srgbClr val="FF0000"/>
                </a:solidFill>
                <a:latin typeface="微软雅黑" panose="020B0503020204020204" pitchFamily="34" charset="-122"/>
                <a:ea typeface="微软雅黑" panose="020B0503020204020204" pitchFamily="34" charset="-122"/>
              </a:rPr>
              <a:t>开会做决策</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 name="矩形 2"/>
          <p:cNvSpPr/>
          <p:nvPr/>
        </p:nvSpPr>
        <p:spPr>
          <a:xfrm>
            <a:off x="913738" y="2166123"/>
            <a:ext cx="6096661" cy="2002155"/>
          </a:xfrm>
          <a:prstGeom prst="rect">
            <a:avLst/>
          </a:prstGeom>
          <a:solidFill>
            <a:srgbClr val="E1EFFF"/>
          </a:solid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Font typeface="Wingdings" panose="05000000000000000000"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Bagging与Boosting</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0" algn="l"/>
            <a:r>
              <a:rPr lang="zh-CN" altLang="en-US" dirty="0">
                <a:solidFill>
                  <a:schemeClr val="tx1"/>
                </a:solidFill>
                <a:latin typeface="微软雅黑" panose="020B0503020204020204" pitchFamily="34" charset="-122"/>
                <a:ea typeface="微软雅黑" panose="020B0503020204020204" pitchFamily="34" charset="-122"/>
                <a:sym typeface="+mn-ea"/>
              </a:rPr>
              <a:t>都采用采样-学习-组合的方式，不同在于：</a:t>
            </a:r>
          </a:p>
          <a:p>
            <a:pPr marL="285750" lvl="0" indent="-285750" algn="l">
              <a:buFont typeface="Wingdings" panose="05000000000000000000"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Bagging中每个训练集互不相关，也就是每个基分类器互不相关，而Boosting中训练集要在上一轮的结果上进行调整，也使得其不能并行计算</a:t>
            </a:r>
          </a:p>
          <a:p>
            <a:pPr marL="285750" lvl="0" indent="-285750" algn="l">
              <a:buFont typeface="Wingdings" panose="05000000000000000000"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Bagging中预测函数是均匀平等的，但在Boosting中预测函数是加权的</a:t>
            </a:r>
          </a:p>
        </p:txBody>
      </p:sp>
      <p:sp>
        <p:nvSpPr>
          <p:cNvPr id="4" name="矩形 3"/>
          <p:cNvSpPr/>
          <p:nvPr/>
        </p:nvSpPr>
        <p:spPr>
          <a:xfrm>
            <a:off x="1539479" y="400051"/>
            <a:ext cx="462117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a:t>
            </a:r>
            <a:r>
              <a:rPr lang="zh-CN" altLang="en-US" sz="3600" b="1" dirty="0" smtClean="0">
                <a:latin typeface="微软雅黑" panose="020B0503020204020204" pitchFamily="34" charset="-122"/>
                <a:ea typeface="微软雅黑" panose="020B0503020204020204" pitchFamily="34" charset="-122"/>
              </a:rPr>
              <a:t>学习</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914399" y="4207052"/>
            <a:ext cx="6096000" cy="2438937"/>
          </a:xfrm>
          <a:prstGeom prst="rect">
            <a:avLst/>
          </a:prstGeom>
        </p:spPr>
        <p:txBody>
          <a:bodyPr>
            <a:spAutoFit/>
          </a:bodyPr>
          <a:lstStyle/>
          <a:p>
            <a:pPr>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优点：</a:t>
            </a:r>
            <a:endParaRPr lang="en-US" altLang="zh-CN" sz="2200" b="1" dirty="0">
              <a:solidFill>
                <a:srgbClr val="0070C0"/>
              </a:solidFill>
              <a:latin typeface="微软雅黑" panose="020B0503020204020204" pitchFamily="34" charset="-122"/>
              <a:ea typeface="微软雅黑" panose="020B0503020204020204" pitchFamily="34" charset="-122"/>
            </a:endParaRPr>
          </a:p>
          <a:p>
            <a:pPr>
              <a:lnSpc>
                <a:spcPct val="125000"/>
              </a:lnSpc>
            </a:pPr>
            <a:r>
              <a:rPr lang="en-US" altLang="zh-CN" sz="2200" b="1" dirty="0" smtClean="0">
                <a:solidFill>
                  <a:srgbClr val="0070C0"/>
                </a:solidFill>
                <a:latin typeface="微软雅黑" panose="020B0503020204020204" pitchFamily="34" charset="-122"/>
                <a:ea typeface="微软雅黑" panose="020B0503020204020204" pitchFamily="34" charset="-122"/>
              </a:rPr>
              <a:t>     </a:t>
            </a:r>
            <a:r>
              <a:rPr lang="zh-CN" altLang="en-US" dirty="0" smtClean="0">
                <a:solidFill>
                  <a:srgbClr val="333333"/>
                </a:solidFill>
                <a:latin typeface="微软雅黑" panose="020B0503020204020204" pitchFamily="34" charset="-122"/>
                <a:ea typeface="微软雅黑" panose="020B0503020204020204" pitchFamily="34" charset="-122"/>
              </a:rPr>
              <a:t>当先</a:t>
            </a:r>
            <a:r>
              <a:rPr lang="zh-CN" altLang="en-US" dirty="0">
                <a:solidFill>
                  <a:srgbClr val="333333"/>
                </a:solidFill>
                <a:latin typeface="微软雅黑" panose="020B0503020204020204" pitchFamily="34" charset="-122"/>
                <a:ea typeface="微软雅黑" panose="020B0503020204020204" pitchFamily="34" charset="-122"/>
              </a:rPr>
              <a:t>最先进的预测几乎都使用了算法集成。它比使用单个模型预测出来的结果要精确的</a:t>
            </a:r>
            <a:r>
              <a:rPr lang="zh-CN" altLang="en-US" dirty="0" smtClean="0">
                <a:solidFill>
                  <a:srgbClr val="333333"/>
                </a:solidFill>
                <a:latin typeface="微软雅黑" panose="020B0503020204020204" pitchFamily="34" charset="-122"/>
                <a:ea typeface="微软雅黑" panose="020B0503020204020204" pitchFamily="34" charset="-122"/>
              </a:rPr>
              <a:t>多，在各大竞赛中得到了普遍应用。</a:t>
            </a:r>
            <a:r>
              <a:rPr lang="zh-CN" altLang="en-US" dirty="0"/>
              <a:t/>
            </a:r>
            <a:br>
              <a:rPr lang="zh-CN" altLang="en-US" dirty="0"/>
            </a:br>
            <a:r>
              <a:rPr lang="zh-CN" altLang="en-US" sz="2200" b="1" dirty="0">
                <a:solidFill>
                  <a:srgbClr val="0070C0"/>
                </a:solidFill>
                <a:latin typeface="微软雅黑" panose="020B0503020204020204" pitchFamily="34" charset="-122"/>
                <a:ea typeface="微软雅黑" panose="020B0503020204020204" pitchFamily="34" charset="-122"/>
              </a:rPr>
              <a:t>缺点</a:t>
            </a:r>
            <a:r>
              <a:rPr lang="zh-CN" altLang="en-US" sz="2200" b="1" dirty="0" smtClean="0">
                <a:solidFill>
                  <a:srgbClr val="0070C0"/>
                </a:solidFill>
                <a:latin typeface="微软雅黑" panose="020B0503020204020204" pitchFamily="34" charset="-122"/>
                <a:ea typeface="微软雅黑" panose="020B0503020204020204" pitchFamily="34" charset="-122"/>
              </a:rPr>
              <a:t>：</a:t>
            </a:r>
            <a:endParaRPr lang="en-US" altLang="zh-CN" sz="2200" b="1" dirty="0" smtClean="0">
              <a:solidFill>
                <a:srgbClr val="0070C0"/>
              </a:solidFill>
              <a:latin typeface="微软雅黑" panose="020B0503020204020204" pitchFamily="34" charset="-122"/>
              <a:ea typeface="微软雅黑" panose="020B0503020204020204" pitchFamily="34" charset="-122"/>
            </a:endParaRPr>
          </a:p>
          <a:p>
            <a:pPr>
              <a:lnSpc>
                <a:spcPct val="125000"/>
              </a:lnSpc>
            </a:pPr>
            <a:r>
              <a:rPr lang="en-US" altLang="zh-CN" sz="2200" b="1" dirty="0">
                <a:solidFill>
                  <a:srgbClr val="0070C0"/>
                </a:solidFill>
                <a:latin typeface="微软雅黑" panose="020B0503020204020204" pitchFamily="34" charset="-122"/>
                <a:ea typeface="微软雅黑" panose="020B0503020204020204" pitchFamily="34" charset="-122"/>
              </a:rPr>
              <a:t> </a:t>
            </a:r>
            <a:r>
              <a:rPr lang="en-US" altLang="zh-CN" sz="2200" b="1" dirty="0" smtClean="0">
                <a:solidFill>
                  <a:srgbClr val="0070C0"/>
                </a:solidFill>
                <a:latin typeface="微软雅黑" panose="020B0503020204020204" pitchFamily="34" charset="-122"/>
                <a:ea typeface="微软雅黑" panose="020B0503020204020204" pitchFamily="34" charset="-122"/>
              </a:rPr>
              <a:t>     </a:t>
            </a:r>
            <a:r>
              <a:rPr lang="zh-CN" altLang="en-US" dirty="0" smtClean="0">
                <a:solidFill>
                  <a:srgbClr val="333333"/>
                </a:solidFill>
                <a:latin typeface="微软雅黑" panose="020B0503020204020204" pitchFamily="34" charset="-122"/>
                <a:ea typeface="微软雅黑" panose="020B0503020204020204" pitchFamily="34" charset="-122"/>
              </a:rPr>
              <a:t>需要</a:t>
            </a:r>
            <a:r>
              <a:rPr lang="zh-CN" altLang="en-US" dirty="0">
                <a:solidFill>
                  <a:srgbClr val="333333"/>
                </a:solidFill>
                <a:latin typeface="微软雅黑" panose="020B0503020204020204" pitchFamily="34" charset="-122"/>
                <a:ea typeface="微软雅黑" panose="020B0503020204020204" pitchFamily="34" charset="-122"/>
              </a:rPr>
              <a:t>大量的维护工作</a:t>
            </a:r>
            <a:endParaRPr lang="zh-CN" altLang="en-US" dirty="0"/>
          </a:p>
        </p:txBody>
      </p:sp>
      <p:pic>
        <p:nvPicPr>
          <p:cNvPr id="6" name="图片 5"/>
          <p:cNvPicPr>
            <a:picLocks noChangeAspect="1"/>
          </p:cNvPicPr>
          <p:nvPr/>
        </p:nvPicPr>
        <p:blipFill>
          <a:blip r:embed="rId2" cstate="print"/>
          <a:stretch>
            <a:fillRect/>
          </a:stretch>
        </p:blipFill>
        <p:spPr>
          <a:xfrm>
            <a:off x="8085455" y="2593925"/>
            <a:ext cx="2475345" cy="1512711"/>
          </a:xfrm>
          <a:prstGeom prst="rect">
            <a:avLst/>
          </a:prstGeom>
        </p:spPr>
      </p:pic>
      <p:pic>
        <p:nvPicPr>
          <p:cNvPr id="7" name="图片 6"/>
          <p:cNvPicPr>
            <a:picLocks noChangeAspect="1"/>
          </p:cNvPicPr>
          <p:nvPr/>
        </p:nvPicPr>
        <p:blipFill>
          <a:blip r:embed="rId3"/>
          <a:stretch>
            <a:fillRect/>
          </a:stretch>
        </p:blipFill>
        <p:spPr>
          <a:xfrm>
            <a:off x="7938822" y="4216288"/>
            <a:ext cx="3058487" cy="1721475"/>
          </a:xfrm>
          <a:prstGeom prst="rect">
            <a:avLst/>
          </a:prstGeom>
        </p:spPr>
      </p:pic>
      <p:sp>
        <p:nvSpPr>
          <p:cNvPr id="8" name="矩形 7"/>
          <p:cNvSpPr/>
          <p:nvPr/>
        </p:nvSpPr>
        <p:spPr>
          <a:xfrm>
            <a:off x="7416041" y="2030786"/>
            <a:ext cx="1338828" cy="369332"/>
          </a:xfrm>
          <a:prstGeom prst="rect">
            <a:avLst/>
          </a:prstGeom>
        </p:spPr>
        <p:txBody>
          <a:bodyPr wrap="non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代表算法：</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10736513" y="3165614"/>
            <a:ext cx="1107996"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随机森林</a:t>
            </a:r>
            <a:endParaRPr lang="en-US" altLang="zh-CN" b="1" dirty="0">
              <a:latin typeface="微软雅黑" panose="020B0503020204020204" pitchFamily="34" charset="-122"/>
              <a:ea typeface="微软雅黑" panose="020B0503020204020204" pitchFamily="34" charset="-122"/>
            </a:endParaRPr>
          </a:p>
        </p:txBody>
      </p:sp>
      <p:sp>
        <p:nvSpPr>
          <p:cNvPr id="10" name="矩形 9"/>
          <p:cNvSpPr/>
          <p:nvPr/>
        </p:nvSpPr>
        <p:spPr>
          <a:xfrm>
            <a:off x="10712479" y="5077025"/>
            <a:ext cx="1180131" cy="369332"/>
          </a:xfrm>
          <a:prstGeom prst="rect">
            <a:avLst/>
          </a:prstGeom>
        </p:spPr>
        <p:txBody>
          <a:bodyPr wrap="none">
            <a:spAutoFit/>
          </a:bodyPr>
          <a:lstStyle/>
          <a:p>
            <a:r>
              <a:rPr lang="en-US" altLang="zh-CN" b="1" dirty="0" err="1" smtClean="0">
                <a:latin typeface="微软雅黑" panose="020B0503020204020204" pitchFamily="34" charset="-122"/>
                <a:ea typeface="微软雅黑" panose="020B0503020204020204" pitchFamily="34" charset="-122"/>
              </a:rPr>
              <a:t>Adboost</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6077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机器学习的一般过程</a:t>
            </a:r>
          </a:p>
        </p:txBody>
      </p:sp>
      <p:sp>
        <p:nvSpPr>
          <p:cNvPr id="3" name="流程图: 磁盘 2"/>
          <p:cNvSpPr/>
          <p:nvPr/>
        </p:nvSpPr>
        <p:spPr>
          <a:xfrm>
            <a:off x="1396390" y="1789971"/>
            <a:ext cx="1610139" cy="101379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a:t>
            </a:r>
            <a:r>
              <a:rPr kumimoji="1" lang="zh-CN" altLang="en-US" sz="2400" b="1" dirty="0" smtClean="0">
                <a:solidFill>
                  <a:schemeClr val="tx1"/>
                </a:solidFill>
                <a:latin typeface="微软雅黑" panose="020B0503020204020204" pitchFamily="34" charset="-122"/>
                <a:ea typeface="微软雅黑" panose="020B0503020204020204" pitchFamily="34" charset="-122"/>
              </a:rPr>
              <a:t>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流程图: 磁盘 4"/>
          <p:cNvSpPr/>
          <p:nvPr/>
        </p:nvSpPr>
        <p:spPr>
          <a:xfrm>
            <a:off x="7270423" y="1571137"/>
            <a:ext cx="2882348" cy="136166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微软雅黑" panose="020B0503020204020204" pitchFamily="34" charset="-122"/>
                <a:ea typeface="微软雅黑" panose="020B0503020204020204" pitchFamily="34" charset="-122"/>
              </a:rPr>
              <a:t>未知测试数据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a:srcRect l="74879" t="26087" r="1498" b="50290"/>
          <a:stretch/>
        </p:blipFill>
        <p:spPr>
          <a:xfrm>
            <a:off x="4447705" y="1606095"/>
            <a:ext cx="1381542" cy="1381542"/>
          </a:xfrm>
          <a:prstGeom prst="rect">
            <a:avLst/>
          </a:prstGeom>
        </p:spPr>
      </p:pic>
      <p:sp>
        <p:nvSpPr>
          <p:cNvPr id="7" name="右箭头 6"/>
          <p:cNvSpPr/>
          <p:nvPr/>
        </p:nvSpPr>
        <p:spPr>
          <a:xfrm>
            <a:off x="3280314" y="2073235"/>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3403951" y="1819976"/>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0" name="右箭头 9"/>
          <p:cNvSpPr/>
          <p:nvPr/>
        </p:nvSpPr>
        <p:spPr>
          <a:xfrm>
            <a:off x="6035535" y="207761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156621" y="1798869"/>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7947680" y="4614430"/>
            <a:ext cx="622361" cy="998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a:blip r:embed="rId5"/>
          <a:stretch>
            <a:fillRect/>
          </a:stretch>
        </p:blipFill>
        <p:spPr>
          <a:xfrm>
            <a:off x="7864673" y="3848230"/>
            <a:ext cx="788374" cy="570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0" name="组合 29"/>
          <p:cNvGrpSpPr/>
          <p:nvPr/>
        </p:nvGrpSpPr>
        <p:grpSpPr>
          <a:xfrm>
            <a:off x="571638" y="2987637"/>
            <a:ext cx="2832313" cy="1935158"/>
            <a:chOff x="795756" y="2889563"/>
            <a:chExt cx="2832313" cy="1935158"/>
          </a:xfrm>
        </p:grpSpPr>
        <p:pic>
          <p:nvPicPr>
            <p:cNvPr id="13" name="图片 12"/>
            <p:cNvPicPr>
              <a:picLocks noChangeAspect="1"/>
            </p:cNvPicPr>
            <p:nvPr/>
          </p:nvPicPr>
          <p:blipFill>
            <a:blip r:embed="rId6"/>
            <a:stretch>
              <a:fillRect/>
            </a:stretch>
          </p:blipFill>
          <p:spPr>
            <a:xfrm>
              <a:off x="800677" y="2889907"/>
              <a:ext cx="1059228" cy="775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7"/>
            <a:stretch>
              <a:fillRect/>
            </a:stretch>
          </p:blipFill>
          <p:spPr>
            <a:xfrm>
              <a:off x="1933391" y="2892044"/>
              <a:ext cx="801827" cy="878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p:cNvPicPr>
              <a:picLocks noChangeAspect="1"/>
            </p:cNvPicPr>
            <p:nvPr/>
          </p:nvPicPr>
          <p:blipFill>
            <a:blip r:embed="rId8"/>
            <a:stretch>
              <a:fillRect/>
            </a:stretch>
          </p:blipFill>
          <p:spPr>
            <a:xfrm>
              <a:off x="2735218" y="3874908"/>
              <a:ext cx="892851" cy="949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a:blip r:embed="rId9"/>
            <a:stretch>
              <a:fillRect/>
            </a:stretch>
          </p:blipFill>
          <p:spPr>
            <a:xfrm>
              <a:off x="1753379" y="3911954"/>
              <a:ext cx="906558" cy="91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图片 17"/>
            <p:cNvPicPr>
              <a:picLocks noChangeAspect="1"/>
            </p:cNvPicPr>
            <p:nvPr/>
          </p:nvPicPr>
          <p:blipFill>
            <a:blip r:embed="rId10"/>
            <a:stretch>
              <a:fillRect/>
            </a:stretch>
          </p:blipFill>
          <p:spPr>
            <a:xfrm>
              <a:off x="795756" y="3722657"/>
              <a:ext cx="906947" cy="110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图片 18"/>
            <p:cNvPicPr>
              <a:picLocks noChangeAspect="1"/>
            </p:cNvPicPr>
            <p:nvPr/>
          </p:nvPicPr>
          <p:blipFill>
            <a:blip r:embed="rId11"/>
            <a:stretch>
              <a:fillRect/>
            </a:stretch>
          </p:blipFill>
          <p:spPr>
            <a:xfrm>
              <a:off x="2828024" y="2889563"/>
              <a:ext cx="800045" cy="881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mc:AlternateContent xmlns:mc="http://schemas.openxmlformats.org/markup-compatibility/2006" xmlns:a14="http://schemas.microsoft.com/office/drawing/2010/main">
        <mc:Choice Requires="a14">
          <p:sp>
            <p:nvSpPr>
              <p:cNvPr id="32" name="矩形 31"/>
              <p:cNvSpPr/>
              <p:nvPr/>
            </p:nvSpPr>
            <p:spPr>
              <a:xfrm>
                <a:off x="7275483" y="3781722"/>
                <a:ext cx="2375201"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2" name="矩形 31"/>
              <p:cNvSpPr>
                <a:spLocks noRot="1" noChangeAspect="1" noMove="1" noResize="1" noEditPoints="1" noAdjustHandles="1" noChangeArrowheads="1" noChangeShapeType="1" noTextEdit="1"/>
              </p:cNvSpPr>
              <p:nvPr/>
            </p:nvSpPr>
            <p:spPr>
              <a:xfrm>
                <a:off x="7275483" y="3781722"/>
                <a:ext cx="2375201" cy="584775"/>
              </a:xfrm>
              <a:prstGeom prst="rect">
                <a:avLst/>
              </a:prstGeom>
              <a:blipFill rotWithShape="0">
                <a:blip r:embed="rId12"/>
                <a:stretch>
                  <a:fillRect t="-15625" r="-7436" b="-38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290729" y="4792770"/>
                <a:ext cx="2375202"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7290729" y="4792770"/>
                <a:ext cx="2375202" cy="584775"/>
              </a:xfrm>
              <a:prstGeom prst="rect">
                <a:avLst/>
              </a:prstGeom>
              <a:blipFill rotWithShape="0">
                <a:blip r:embed="rId13"/>
                <a:stretch>
                  <a:fillRect t="-15625" r="-7436" b="-38542"/>
                </a:stretch>
              </a:blipFill>
            </p:spPr>
            <p:txBody>
              <a:bodyPr/>
              <a:lstStyle/>
              <a:p>
                <a:r>
                  <a:rPr lang="zh-CN" altLang="en-US">
                    <a:noFill/>
                  </a:rPr>
                  <a:t> </a:t>
                </a:r>
              </a:p>
            </p:txBody>
          </p:sp>
        </mc:Fallback>
      </mc:AlternateContent>
      <p:grpSp>
        <p:nvGrpSpPr>
          <p:cNvPr id="42" name="组合 41"/>
          <p:cNvGrpSpPr/>
          <p:nvPr/>
        </p:nvGrpSpPr>
        <p:grpSpPr>
          <a:xfrm>
            <a:off x="4205605" y="3240896"/>
            <a:ext cx="2195669" cy="3217669"/>
            <a:chOff x="4270522" y="2987637"/>
            <a:chExt cx="2195669" cy="3217669"/>
          </a:xfrm>
        </p:grpSpPr>
        <mc:AlternateContent xmlns:mc="http://schemas.openxmlformats.org/markup-compatibility/2006" xmlns:a14="http://schemas.microsoft.com/office/drawing/2010/main">
          <mc:Choice Requires="a14">
            <p:sp>
              <p:nvSpPr>
                <p:cNvPr id="22" name="矩形 21"/>
                <p:cNvSpPr/>
                <p:nvPr/>
              </p:nvSpPr>
              <p:spPr>
                <a:xfrm>
                  <a:off x="4270522" y="3011201"/>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endPar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3660485" y="3011201"/>
                  <a:ext cx="3415743" cy="923330"/>
                </a:xfrm>
                <a:prstGeom prst="rect">
                  <a:avLst/>
                </a:prstGeom>
                <a:blipFill rotWithShape="0">
                  <a:blip r:embed="rId14"/>
                  <a:stretch>
                    <a:fillRect t="-26490" r="-10160" b="-45695"/>
                  </a:stretch>
                </a:blipFill>
              </p:spPr>
              <p:txBody>
                <a:bodyPr/>
                <a:lstStyle/>
                <a:p>
                  <a:r>
                    <a:rPr lang="zh-CN" altLang="en-US">
                      <a:noFill/>
                    </a:rPr>
                    <a:t> </a:t>
                  </a:r>
                </a:p>
              </p:txBody>
            </p:sp>
          </mc:Fallback>
        </mc:AlternateContent>
        <p:pic>
          <p:nvPicPr>
            <p:cNvPr id="31" name="图片 30"/>
            <p:cNvPicPr>
              <a:picLocks noChangeAspect="1"/>
            </p:cNvPicPr>
            <p:nvPr/>
          </p:nvPicPr>
          <p:blipFill>
            <a:blip r:embed="rId6"/>
            <a:stretch>
              <a:fillRect/>
            </a:stretch>
          </p:blipFill>
          <p:spPr>
            <a:xfrm>
              <a:off x="4808162" y="5704141"/>
              <a:ext cx="684731" cy="501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35" name="矩形 34"/>
                <p:cNvSpPr/>
                <p:nvPr/>
              </p:nvSpPr>
              <p:spPr>
                <a:xfrm>
                  <a:off x="4270525" y="3881235"/>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endPar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3660488" y="3881235"/>
                  <a:ext cx="3415743" cy="923330"/>
                </a:xfrm>
                <a:prstGeom prst="rect">
                  <a:avLst/>
                </a:prstGeom>
                <a:blipFill rotWithShape="0">
                  <a:blip r:embed="rId15"/>
                  <a:stretch>
                    <a:fillRect t="-26490" r="-10160" b="-45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270524" y="4761087"/>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endPar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3660487" y="4761087"/>
                  <a:ext cx="3415743" cy="923330"/>
                </a:xfrm>
                <a:prstGeom prst="rect">
                  <a:avLst/>
                </a:prstGeom>
                <a:blipFill rotWithShape="0">
                  <a:blip r:embed="rId16"/>
                  <a:stretch>
                    <a:fillRect t="-26490" r="-10160" b="-45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270523" y="5620531"/>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endPar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3660486" y="5620531"/>
                  <a:ext cx="3415743" cy="923330"/>
                </a:xfrm>
                <a:prstGeom prst="rect">
                  <a:avLst/>
                </a:prstGeom>
                <a:blipFill rotWithShape="0">
                  <a:blip r:embed="rId17"/>
                  <a:stretch>
                    <a:fillRect t="-26490" r="-10160" b="-45695"/>
                  </a:stretch>
                </a:blipFill>
              </p:spPr>
              <p:txBody>
                <a:bodyPr/>
                <a:lstStyle/>
                <a:p>
                  <a:r>
                    <a:rPr lang="zh-CN" altLang="en-US">
                      <a:noFill/>
                    </a:rPr>
                    <a:t> </a:t>
                  </a:r>
                </a:p>
              </p:txBody>
            </p:sp>
          </mc:Fallback>
        </mc:AlternateContent>
        <p:pic>
          <p:nvPicPr>
            <p:cNvPr id="38" name="图片 37"/>
            <p:cNvPicPr>
              <a:picLocks noChangeAspect="1"/>
            </p:cNvPicPr>
            <p:nvPr/>
          </p:nvPicPr>
          <p:blipFill>
            <a:blip r:embed="rId7"/>
            <a:stretch>
              <a:fillRect/>
            </a:stretch>
          </p:blipFill>
          <p:spPr>
            <a:xfrm>
              <a:off x="4808162" y="2987637"/>
              <a:ext cx="660628" cy="723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图片 39"/>
            <p:cNvPicPr>
              <a:picLocks noChangeAspect="1"/>
            </p:cNvPicPr>
            <p:nvPr/>
          </p:nvPicPr>
          <p:blipFill>
            <a:blip r:embed="rId9"/>
            <a:stretch>
              <a:fillRect/>
            </a:stretch>
          </p:blipFill>
          <p:spPr>
            <a:xfrm>
              <a:off x="4808162" y="4818020"/>
              <a:ext cx="660628" cy="611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图片 40"/>
            <p:cNvPicPr>
              <a:picLocks noChangeAspect="1"/>
            </p:cNvPicPr>
            <p:nvPr/>
          </p:nvPicPr>
          <p:blipFill>
            <a:blip r:embed="rId8"/>
            <a:stretch>
              <a:fillRect/>
            </a:stretch>
          </p:blipFill>
          <p:spPr>
            <a:xfrm>
              <a:off x="4813905" y="3938519"/>
              <a:ext cx="654885" cy="611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6" name="圆角矩形 45"/>
          <p:cNvSpPr/>
          <p:nvPr/>
        </p:nvSpPr>
        <p:spPr>
          <a:xfrm>
            <a:off x="9925399" y="4281568"/>
            <a:ext cx="1736719" cy="4529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7030A0"/>
                </a:solidFill>
                <a:latin typeface="微软雅黑" panose="020B0503020204020204" pitchFamily="34" charset="-122"/>
                <a:ea typeface="微软雅黑" panose="020B0503020204020204" pitchFamily="34" charset="-122"/>
              </a:rPr>
              <a:t>泛化问题</a:t>
            </a:r>
            <a:endParaRPr lang="zh-CN" altLang="en-US" sz="240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68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10" grpId="0" animBg="1"/>
      <p:bldP spid="12" grpId="0"/>
      <p:bldP spid="32" grpId="0"/>
      <p:bldP spid="34" grpId="0"/>
      <p:bldP spid="4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smtClean="0">
                <a:solidFill>
                  <a:schemeClr val="tx1"/>
                </a:solidFill>
                <a:latin typeface="微软雅黑" panose="020B0503020204020204" pitchFamily="34" charset="-122"/>
                <a:ea typeface="微软雅黑" panose="020B0503020204020204" pitchFamily="34" charset="-122"/>
                <a:sym typeface="+mn-ea"/>
              </a:rPr>
              <a:t>机器学习方法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聚类问题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a:t>
            </a:r>
            <a:r>
              <a:rPr lang="zh-CN" altLang="en-US" sz="2400" dirty="0" smtClean="0">
                <a:solidFill>
                  <a:schemeClr val="tx1"/>
                </a:solidFill>
                <a:latin typeface="微软雅黑" panose="020B0503020204020204" pitchFamily="34" charset="-122"/>
                <a:ea typeface="微软雅黑" panose="020B0503020204020204" pitchFamily="34" charset="-122"/>
                <a:sym typeface="+mn-ea"/>
              </a:rPr>
              <a:t>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3830088703"/>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回归</a:t>
            </a:r>
            <a:r>
              <a:rPr lang="zh-CN" altLang="en-US" sz="3600" b="1" dirty="0">
                <a:latin typeface="微软雅黑" panose="020B0503020204020204" pitchFamily="34" charset="-122"/>
                <a:ea typeface="微软雅黑" panose="020B0503020204020204" pitchFamily="34" charset="-122"/>
              </a:rPr>
              <a:t>问题</a:t>
            </a:r>
          </a:p>
        </p:txBody>
      </p:sp>
      <p:sp>
        <p:nvSpPr>
          <p:cNvPr id="3" name="矩形 2"/>
          <p:cNvSpPr/>
          <p:nvPr/>
        </p:nvSpPr>
        <p:spPr>
          <a:xfrm>
            <a:off x="677880" y="1388153"/>
            <a:ext cx="10967641" cy="977191"/>
          </a:xfrm>
          <a:prstGeom prst="rect">
            <a:avLst/>
          </a:prstGeom>
        </p:spPr>
        <p:txBody>
          <a:bodyPr wrap="square">
            <a:spAutoFit/>
          </a:bodyPr>
          <a:lstStyle/>
          <a:p>
            <a:pPr indent="457200">
              <a:lnSpc>
                <a:spcPct val="125000"/>
              </a:lnSpc>
            </a:pPr>
            <a:r>
              <a:rPr lang="zh-CN" altLang="en-US" sz="2400" b="1" dirty="0" smtClean="0">
                <a:latin typeface="微软雅黑" panose="020B0503020204020204" pitchFamily="34" charset="-122"/>
                <a:ea typeface="微软雅黑" panose="020B0503020204020204" pitchFamily="34" charset="-122"/>
              </a:rPr>
              <a:t>回归分析</a:t>
            </a:r>
            <a:r>
              <a:rPr lang="zh-CN" altLang="en-US" sz="2200" dirty="0">
                <a:latin typeface="微软雅黑" panose="020B0503020204020204" pitchFamily="34" charset="-122"/>
                <a:ea typeface="微软雅黑" panose="020B0503020204020204" pitchFamily="34" charset="-122"/>
              </a:rPr>
              <a:t>用于</a:t>
            </a:r>
            <a:r>
              <a:rPr lang="zh-CN" altLang="en-US" sz="2200" dirty="0" smtClean="0">
                <a:latin typeface="微软雅黑" panose="020B0503020204020204" pitchFamily="34" charset="-122"/>
                <a:ea typeface="微软雅黑" panose="020B0503020204020204" pitchFamily="34" charset="-122"/>
              </a:rPr>
              <a:t>预测输入变量（自变量）和输出变量（因变量）之间的关系，特别是当输入变量的值发生变化时，输出变量值随之发生变化。</a:t>
            </a:r>
            <a:endParaRPr lang="zh-CN" altLang="en-US" sz="2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l="4138" t="4831" r="5534"/>
          <a:stretch/>
        </p:blipFill>
        <p:spPr>
          <a:xfrm>
            <a:off x="7906332" y="4661696"/>
            <a:ext cx="3380508" cy="1923828"/>
          </a:xfrm>
          <a:prstGeom prst="rect">
            <a:avLst/>
          </a:prstGeom>
        </p:spPr>
      </p:pic>
      <p:pic>
        <p:nvPicPr>
          <p:cNvPr id="6" name="图片 5"/>
          <p:cNvPicPr>
            <a:picLocks noChangeAspect="1"/>
          </p:cNvPicPr>
          <p:nvPr/>
        </p:nvPicPr>
        <p:blipFill rotWithShape="1">
          <a:blip r:embed="rId3"/>
          <a:srcRect l="1888"/>
          <a:stretch/>
        </p:blipFill>
        <p:spPr>
          <a:xfrm>
            <a:off x="8001076" y="2658708"/>
            <a:ext cx="3174928" cy="1956808"/>
          </a:xfrm>
          <a:prstGeom prst="rect">
            <a:avLst/>
          </a:prstGeom>
        </p:spPr>
      </p:pic>
      <p:sp>
        <p:nvSpPr>
          <p:cNvPr id="8" name="矩形 7"/>
          <p:cNvSpPr/>
          <p:nvPr/>
        </p:nvSpPr>
        <p:spPr>
          <a:xfrm>
            <a:off x="972166" y="3161598"/>
            <a:ext cx="748145" cy="9784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回归分析</a:t>
            </a:r>
          </a:p>
        </p:txBody>
      </p:sp>
      <p:sp>
        <p:nvSpPr>
          <p:cNvPr id="11" name="矩形 10"/>
          <p:cNvSpPr/>
          <p:nvPr/>
        </p:nvSpPr>
        <p:spPr>
          <a:xfrm>
            <a:off x="2635370" y="2820459"/>
            <a:ext cx="1704108" cy="654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smtClean="0">
                <a:solidFill>
                  <a:schemeClr val="tx1"/>
                </a:solidFill>
                <a:latin typeface="微软雅黑" panose="020B0503020204020204" pitchFamily="34" charset="-122"/>
                <a:ea typeface="微软雅黑" panose="020B0503020204020204" pitchFamily="34" charset="-122"/>
              </a:rPr>
              <a:t>自变量个数</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2633481" y="3589819"/>
            <a:ext cx="1704108" cy="65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smtClean="0">
                <a:solidFill>
                  <a:schemeClr val="tx1"/>
                </a:solidFill>
                <a:latin typeface="微软雅黑" panose="020B0503020204020204" pitchFamily="34" charset="-122"/>
                <a:ea typeface="微软雅黑" panose="020B0503020204020204" pitchFamily="34" charset="-122"/>
              </a:rPr>
              <a:t>自变量与因变量关系</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634726" y="4391136"/>
            <a:ext cx="1704108" cy="654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因</a:t>
            </a:r>
            <a:r>
              <a:rPr lang="zh-CN" altLang="en-US" sz="2200" dirty="0" smtClean="0">
                <a:solidFill>
                  <a:schemeClr val="tx1"/>
                </a:solidFill>
                <a:latin typeface="微软雅黑" panose="020B0503020204020204" pitchFamily="34" charset="-122"/>
                <a:ea typeface="微软雅黑" panose="020B0503020204020204" pitchFamily="34" charset="-122"/>
              </a:rPr>
              <a:t>变量个数</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4744991" y="2785451"/>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一元</a:t>
            </a:r>
            <a:r>
              <a:rPr lang="zh-CN" altLang="en-US" dirty="0" smtClean="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分析</a:t>
            </a:r>
            <a:endParaRPr lang="zh-CN" altLang="en-US" dirty="0"/>
          </a:p>
        </p:txBody>
      </p:sp>
      <p:sp>
        <p:nvSpPr>
          <p:cNvPr id="14" name="矩形 13"/>
          <p:cNvSpPr/>
          <p:nvPr/>
        </p:nvSpPr>
        <p:spPr>
          <a:xfrm>
            <a:off x="4744991" y="3145517"/>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多元回归分析</a:t>
            </a:r>
            <a:endParaRPr lang="zh-CN" altLang="en-US" dirty="0"/>
          </a:p>
        </p:txBody>
      </p:sp>
      <p:sp>
        <p:nvSpPr>
          <p:cNvPr id="15" name="矩形 14"/>
          <p:cNvSpPr/>
          <p:nvPr/>
        </p:nvSpPr>
        <p:spPr>
          <a:xfrm>
            <a:off x="4744991" y="3553598"/>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线性</a:t>
            </a:r>
            <a:r>
              <a:rPr lang="zh-CN" altLang="en-US" dirty="0" smtClean="0">
                <a:latin typeface="微软雅黑" panose="020B0503020204020204" pitchFamily="34" charset="-122"/>
                <a:ea typeface="微软雅黑" panose="020B0503020204020204" pitchFamily="34" charset="-122"/>
              </a:rPr>
              <a:t>回归分析</a:t>
            </a:r>
            <a:endParaRPr lang="zh-CN" altLang="en-US" dirty="0"/>
          </a:p>
        </p:txBody>
      </p:sp>
      <p:sp>
        <p:nvSpPr>
          <p:cNvPr id="16" name="矩形 15"/>
          <p:cNvSpPr/>
          <p:nvPr/>
        </p:nvSpPr>
        <p:spPr>
          <a:xfrm>
            <a:off x="4744991" y="3914526"/>
            <a:ext cx="180049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非线性回归分析</a:t>
            </a:r>
            <a:endParaRPr lang="zh-CN" altLang="en-US" dirty="0"/>
          </a:p>
        </p:txBody>
      </p:sp>
      <p:sp>
        <p:nvSpPr>
          <p:cNvPr id="17" name="矩形 16"/>
          <p:cNvSpPr/>
          <p:nvPr/>
        </p:nvSpPr>
        <p:spPr>
          <a:xfrm>
            <a:off x="4803374" y="4311842"/>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简单</a:t>
            </a:r>
            <a:r>
              <a:rPr lang="zh-CN" altLang="en-US" dirty="0" smtClean="0">
                <a:latin typeface="微软雅黑" panose="020B0503020204020204" pitchFamily="34" charset="-122"/>
                <a:ea typeface="微软雅黑" panose="020B0503020204020204" pitchFamily="34" charset="-122"/>
              </a:rPr>
              <a:t>回归分析</a:t>
            </a:r>
            <a:endParaRPr lang="zh-CN" altLang="en-US" dirty="0"/>
          </a:p>
        </p:txBody>
      </p:sp>
      <p:sp>
        <p:nvSpPr>
          <p:cNvPr id="18" name="矩形 17"/>
          <p:cNvSpPr/>
          <p:nvPr/>
        </p:nvSpPr>
        <p:spPr>
          <a:xfrm>
            <a:off x="4803374" y="4681174"/>
            <a:ext cx="1569660"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多重回归分析</a:t>
            </a:r>
            <a:endParaRPr lang="zh-CN" altLang="en-US" dirty="0"/>
          </a:p>
        </p:txBody>
      </p:sp>
      <p:cxnSp>
        <p:nvCxnSpPr>
          <p:cNvPr id="20" name="直接箭头连接符 19"/>
          <p:cNvCxnSpPr>
            <a:stCxn id="8" idx="3"/>
            <a:endCxn id="11" idx="1"/>
          </p:cNvCxnSpPr>
          <p:nvPr/>
        </p:nvCxnSpPr>
        <p:spPr>
          <a:xfrm flipV="1">
            <a:off x="1720311" y="3147885"/>
            <a:ext cx="915059" cy="5029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8" idx="3"/>
            <a:endCxn id="12" idx="1"/>
          </p:cNvCxnSpPr>
          <p:nvPr/>
        </p:nvCxnSpPr>
        <p:spPr>
          <a:xfrm>
            <a:off x="1720311" y="3650800"/>
            <a:ext cx="913170" cy="2664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a:stCxn id="8" idx="3"/>
            <a:endCxn id="13" idx="1"/>
          </p:cNvCxnSpPr>
          <p:nvPr/>
        </p:nvCxnSpPr>
        <p:spPr>
          <a:xfrm>
            <a:off x="1720311" y="3650800"/>
            <a:ext cx="914415" cy="10677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矩形 24"/>
          <p:cNvSpPr/>
          <p:nvPr/>
        </p:nvSpPr>
        <p:spPr>
          <a:xfrm>
            <a:off x="677880" y="5423555"/>
            <a:ext cx="7043023" cy="1015663"/>
          </a:xfrm>
          <a:prstGeom prst="rect">
            <a:avLst/>
          </a:prstGeom>
          <a:solidFill>
            <a:srgbClr val="F2FFFB"/>
          </a:solidFill>
          <a:ln w="19050">
            <a:solidFill>
              <a:schemeClr val="accent6"/>
            </a:solidFill>
            <a:prstDash val="sysDash"/>
          </a:ln>
        </p:spPr>
        <p:txBody>
          <a:bodyPr wrap="square" rtlCol="0" anchor="t">
            <a:spAutoFit/>
          </a:bodyPr>
          <a:lstStyle/>
          <a:p>
            <a:pPr lvl="0"/>
            <a:endPar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sym typeface="+mn-ea"/>
            </a:endParaRPr>
          </a:p>
          <a:p>
            <a:pPr lvl="0"/>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sym typeface="+mn-ea"/>
              </a:rPr>
              <a:t>为什么叫回归？</a:t>
            </a:r>
            <a:r>
              <a:rPr lang="zh-CN" altLang="en-US" sz="2000" dirty="0" smtClean="0">
                <a:latin typeface="微软雅黑" panose="020B0503020204020204" pitchFamily="34" charset="-122"/>
                <a:ea typeface="微软雅黑" panose="020B0503020204020204" pitchFamily="34" charset="-122"/>
                <a:sym typeface="+mn-ea"/>
              </a:rPr>
              <a:t>：达尔文表兄弟</a:t>
            </a:r>
            <a:r>
              <a:rPr lang="en-US" altLang="zh-CN" sz="2000" dirty="0" smtClean="0">
                <a:latin typeface="微软雅黑" panose="020B0503020204020204" pitchFamily="34" charset="-122"/>
                <a:ea typeface="微软雅黑" panose="020B0503020204020204" pitchFamily="34" charset="-122"/>
                <a:sym typeface="+mn-ea"/>
              </a:rPr>
              <a:t>Francis Galton</a:t>
            </a:r>
            <a:r>
              <a:rPr lang="zh-CN" altLang="en-US" sz="2000" dirty="0" smtClean="0">
                <a:latin typeface="微软雅黑" panose="020B0503020204020204" pitchFamily="34" charset="-122"/>
                <a:ea typeface="微软雅黑" panose="020B0503020204020204" pitchFamily="34" charset="-122"/>
                <a:sym typeface="+mn-ea"/>
              </a:rPr>
              <a:t>发明的。</a:t>
            </a:r>
            <a:endParaRPr lang="en-US" altLang="zh-CN" sz="2000" dirty="0" smtClean="0">
              <a:latin typeface="微软雅黑" panose="020B0503020204020204" pitchFamily="34" charset="-122"/>
              <a:ea typeface="微软雅黑" panose="020B0503020204020204" pitchFamily="34" charset="-122"/>
              <a:sym typeface="+mn-ea"/>
            </a:endParaRPr>
          </a:p>
          <a:p>
            <a:pPr lvl="0"/>
            <a:endParaRPr 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1" grpId="0" animBg="1"/>
      <p:bldP spid="12" grpId="0" animBg="1"/>
      <p:bldP spid="13" grpId="0" animBg="1"/>
      <p:bldP spid="9" grpId="0"/>
      <p:bldP spid="14" grpId="0"/>
      <p:bldP spid="15" grpId="0"/>
      <p:bldP spid="16" grpId="0"/>
      <p:bldP spid="17" grpId="0"/>
      <p:bldP spid="18" grpId="0"/>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线性回归</a:t>
            </a:r>
            <a:endParaRPr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27999" y="2736218"/>
            <a:ext cx="4872060" cy="3477875"/>
          </a:xfrm>
          <a:prstGeom prst="rect">
            <a:avLst/>
          </a:prstGeom>
          <a:noFill/>
        </p:spPr>
        <p:txBody>
          <a:bodyPr wrap="square" rtlCol="0" anchor="t">
            <a:spAutoFit/>
          </a:bodyPr>
          <a:lstStyle/>
          <a:p>
            <a:pPr marL="457200" indent="-457200">
              <a:buFont typeface="+mj-ea"/>
              <a:buAutoNum type="circleNumDbPlain"/>
            </a:pPr>
            <a:r>
              <a:rPr lang="zh-CN" altLang="en-US" sz="2000" dirty="0" smtClean="0">
                <a:latin typeface="微软雅黑" panose="020B0503020204020204" pitchFamily="34" charset="-122"/>
                <a:ea typeface="微软雅黑" panose="020B0503020204020204" pitchFamily="34" charset="-122"/>
              </a:rPr>
              <a:t>选择拟合函数形式</a:t>
            </a: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dirty="0" smtClean="0">
                <a:latin typeface="微软雅黑" panose="020B0503020204020204" pitchFamily="34" charset="-122"/>
                <a:ea typeface="微软雅黑" panose="020B0503020204020204" pitchFamily="34" charset="-122"/>
              </a:rPr>
              <a:t>确定损失函数形式</a:t>
            </a: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endParaRPr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dirty="0" smtClean="0">
                <a:latin typeface="微软雅黑" panose="020B0503020204020204" pitchFamily="34" charset="-122"/>
                <a:ea typeface="微软雅黑" panose="020B0503020204020204" pitchFamily="34" charset="-122"/>
              </a:rPr>
              <a:t>训练算法，找到回归系数</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如最小二乘、梯度下降等</a:t>
            </a: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ea"/>
              <a:buAutoNum type="circleNumDbPlain" startAt="4"/>
            </a:pPr>
            <a:r>
              <a:rPr lang="zh-CN" altLang="en-US" sz="2000" dirty="0">
                <a:latin typeface="微软雅黑" panose="020B0503020204020204" pitchFamily="34" charset="-122"/>
                <a:ea typeface="微软雅黑" panose="020B0503020204020204" pitchFamily="34" charset="-122"/>
              </a:rPr>
              <a:t>使用算法进行数据</a:t>
            </a:r>
            <a:r>
              <a:rPr lang="zh-CN" altLang="en-US" sz="2000" dirty="0" smtClean="0">
                <a:latin typeface="微软雅黑" panose="020B0503020204020204" pitchFamily="34" charset="-122"/>
                <a:ea typeface="微软雅黑" panose="020B0503020204020204" pitchFamily="34" charset="-122"/>
              </a:rPr>
              <a:t>预测</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y=10</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x + 3</a:t>
            </a:r>
            <a:endParaRPr lang="zh-CN" sz="2000" dirty="0">
              <a:latin typeface="微软雅黑" panose="020B0503020204020204" pitchFamily="34" charset="-122"/>
              <a:ea typeface="微软雅黑" panose="020B0503020204020204" pitchFamily="34" charset="-122"/>
            </a:endParaRPr>
          </a:p>
        </p:txBody>
      </p:sp>
      <p:sp>
        <p:nvSpPr>
          <p:cNvPr id="4" name="圆角矩形 3"/>
          <p:cNvSpPr/>
          <p:nvPr/>
        </p:nvSpPr>
        <p:spPr>
          <a:xfrm>
            <a:off x="626514" y="2329872"/>
            <a:ext cx="5894070" cy="3916219"/>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p:cNvSpPr/>
          <p:nvPr/>
        </p:nvSpPr>
        <p:spPr>
          <a:xfrm>
            <a:off x="2434141" y="2104300"/>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线性回归算法</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流程</a:t>
            </a:r>
          </a:p>
        </p:txBody>
      </p:sp>
      <p:sp>
        <p:nvSpPr>
          <p:cNvPr id="6" name="矩形 5"/>
          <p:cNvSpPr/>
          <p:nvPr/>
        </p:nvSpPr>
        <p:spPr>
          <a:xfrm>
            <a:off x="460101" y="1334184"/>
            <a:ext cx="10725350" cy="826637"/>
          </a:xfrm>
          <a:prstGeom prst="rect">
            <a:avLst/>
          </a:prstGeom>
        </p:spPr>
        <p:txBody>
          <a:bodyPr wrap="square">
            <a:spAutoFit/>
          </a:bodyPr>
          <a:lstStyle/>
          <a:p>
            <a:pPr indent="457200" fontAlgn="auto">
              <a:lnSpc>
                <a:spcPct val="125000"/>
              </a:lnSpc>
            </a:pPr>
            <a:r>
              <a:rPr lang="zh-CN" altLang="en-US" sz="2000" b="1" dirty="0" smtClean="0">
                <a:latin typeface="微软雅黑" panose="020B0503020204020204" pitchFamily="34" charset="-122"/>
                <a:ea typeface="微软雅黑" panose="020B0503020204020204" pitchFamily="34" charset="-122"/>
              </a:rPr>
              <a:t>线性回归算法</a:t>
            </a:r>
            <a:r>
              <a:rPr lang="zh-CN" altLang="en-US" sz="2000" dirty="0">
                <a:latin typeface="微软雅黑" panose="020B0503020204020204" pitchFamily="34" charset="-122"/>
                <a:ea typeface="微软雅黑" panose="020B0503020204020204" pitchFamily="34" charset="-122"/>
              </a:rPr>
              <a:t>假设特征和结果满足线性关系</a:t>
            </a:r>
            <a:r>
              <a:rPr lang="zh-CN" altLang="en-US" sz="2000" dirty="0" smtClean="0">
                <a:latin typeface="微软雅黑" panose="020B0503020204020204" pitchFamily="34" charset="-122"/>
                <a:ea typeface="微软雅黑" panose="020B0503020204020204" pitchFamily="34" charset="-122"/>
              </a:rPr>
              <a:t>。这就意味着可以将输入项分别乘以一些常量，再将结果加起来得到输出。</a:t>
            </a:r>
            <a:r>
              <a:rPr lang="zh-CN" altLang="en-US" sz="2000" dirty="0">
                <a:latin typeface="微软雅黑" panose="020B0503020204020204" pitchFamily="34" charset="-122"/>
                <a:ea typeface="微软雅黑" panose="020B0503020204020204" pitchFamily="34" charset="-122"/>
              </a:rPr>
              <a:t> </a:t>
            </a:r>
          </a:p>
        </p:txBody>
      </p:sp>
      <p:pic>
        <p:nvPicPr>
          <p:cNvPr id="9" name="图片 8"/>
          <p:cNvPicPr>
            <a:picLocks noChangeAspect="1"/>
          </p:cNvPicPr>
          <p:nvPr/>
        </p:nvPicPr>
        <p:blipFill>
          <a:blip r:embed="rId2"/>
          <a:stretch>
            <a:fillRect/>
          </a:stretch>
        </p:blipFill>
        <p:spPr>
          <a:xfrm>
            <a:off x="7315643" y="1949333"/>
            <a:ext cx="2281813" cy="1783057"/>
          </a:xfrm>
          <a:prstGeom prst="rect">
            <a:avLst/>
          </a:prstGeom>
        </p:spPr>
      </p:pic>
      <p:sp>
        <p:nvSpPr>
          <p:cNvPr id="10" name="矩形 9"/>
          <p:cNvSpPr/>
          <p:nvPr/>
        </p:nvSpPr>
        <p:spPr>
          <a:xfrm>
            <a:off x="8908683" y="3298206"/>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面积</a:t>
            </a:r>
            <a:endParaRPr lang="zh-CN" altLang="en-US" dirty="0"/>
          </a:p>
        </p:txBody>
      </p:sp>
      <p:sp>
        <p:nvSpPr>
          <p:cNvPr id="11" name="矩形 10"/>
          <p:cNvSpPr/>
          <p:nvPr/>
        </p:nvSpPr>
        <p:spPr>
          <a:xfrm>
            <a:off x="9819816" y="2160821"/>
            <a:ext cx="2062354" cy="1445717"/>
          </a:xfrm>
          <a:prstGeom prst="rect">
            <a:avLst/>
          </a:prstGeom>
        </p:spPr>
        <p:txBody>
          <a:bodyPr wrap="square">
            <a:spAutoFit/>
          </a:bodyPr>
          <a:lstStyle/>
          <a:p>
            <a:pPr>
              <a:lnSpc>
                <a:spcPct val="125000"/>
              </a:lnSpc>
            </a:pPr>
            <a:r>
              <a:rPr lang="zh-CN" altLang="en-US" dirty="0" smtClean="0">
                <a:latin typeface="微软雅黑" panose="020B0503020204020204" pitchFamily="34" charset="-122"/>
                <a:ea typeface="微软雅黑" panose="020B0503020204020204" pitchFamily="34" charset="-122"/>
              </a:rPr>
              <a:t>以面积为</a:t>
            </a:r>
            <a:r>
              <a:rPr lang="en-US" altLang="zh-CN" dirty="0" smtClean="0">
                <a:latin typeface="微软雅黑" panose="020B0503020204020204" pitchFamily="34" charset="-122"/>
                <a:ea typeface="微软雅黑" panose="020B0503020204020204" pitchFamily="34" charset="-122"/>
              </a:rPr>
              <a:t>X</a:t>
            </a:r>
            <a:r>
              <a:rPr lang="zh-CN" altLang="en-US" dirty="0" smtClean="0">
                <a:latin typeface="微软雅黑" panose="020B0503020204020204" pitchFamily="34" charset="-122"/>
                <a:ea typeface="微软雅黑" panose="020B0503020204020204" pitchFamily="34" charset="-122"/>
              </a:rPr>
              <a:t>轴，售价为</a:t>
            </a:r>
            <a:r>
              <a:rPr lang="en-US" altLang="zh-CN" dirty="0" smtClean="0">
                <a:latin typeface="微软雅黑" panose="020B0503020204020204" pitchFamily="34" charset="-122"/>
                <a:ea typeface="微软雅黑" panose="020B0503020204020204" pitchFamily="34" charset="-122"/>
              </a:rPr>
              <a:t>Y</a:t>
            </a:r>
            <a:r>
              <a:rPr lang="zh-CN" altLang="en-US" dirty="0" smtClean="0">
                <a:latin typeface="微软雅黑" panose="020B0503020204020204" pitchFamily="34" charset="-122"/>
                <a:ea typeface="微软雅黑" panose="020B0503020204020204" pitchFamily="34" charset="-122"/>
              </a:rPr>
              <a:t>轴建立房屋销售数据的特征空间表示图。</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6746912" y="2141445"/>
            <a:ext cx="646331"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售价</a:t>
            </a:r>
            <a:endParaRPr lang="zh-CN" altLang="en-US" dirty="0"/>
          </a:p>
        </p:txBody>
      </p:sp>
      <p:pic>
        <p:nvPicPr>
          <p:cNvPr id="13" name="图片 12"/>
          <p:cNvPicPr>
            <a:picLocks noChangeAspect="1"/>
          </p:cNvPicPr>
          <p:nvPr/>
        </p:nvPicPr>
        <p:blipFill>
          <a:blip r:embed="rId3"/>
          <a:stretch>
            <a:fillRect/>
          </a:stretch>
        </p:blipFill>
        <p:spPr>
          <a:xfrm>
            <a:off x="7315643" y="4024768"/>
            <a:ext cx="2325024" cy="1869606"/>
          </a:xfrm>
          <a:prstGeom prst="rect">
            <a:avLst/>
          </a:prstGeom>
        </p:spPr>
      </p:pic>
      <p:sp>
        <p:nvSpPr>
          <p:cNvPr id="14" name="矩形 13"/>
          <p:cNvSpPr/>
          <p:nvPr/>
        </p:nvSpPr>
        <p:spPr>
          <a:xfrm>
            <a:off x="9819816" y="3890464"/>
            <a:ext cx="2065362" cy="2138214"/>
          </a:xfrm>
          <a:prstGeom prst="rect">
            <a:avLst/>
          </a:prstGeom>
          <a:solidFill>
            <a:schemeClr val="bg1"/>
          </a:solidFill>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用一条曲线去尽量准的拟合这些数据，然后如果有新的输入过来，我们可以在将曲线上这个点对应的值返回。</a:t>
            </a:r>
          </a:p>
        </p:txBody>
      </p:sp>
      <p:sp>
        <p:nvSpPr>
          <p:cNvPr id="15" name="矩形 14"/>
          <p:cNvSpPr/>
          <p:nvPr/>
        </p:nvSpPr>
        <p:spPr>
          <a:xfrm>
            <a:off x="9015189" y="5439570"/>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面积</a:t>
            </a:r>
            <a:endParaRPr lang="zh-CN" altLang="en-US" dirty="0"/>
          </a:p>
        </p:txBody>
      </p:sp>
      <p:sp>
        <p:nvSpPr>
          <p:cNvPr id="16" name="矩形 15"/>
          <p:cNvSpPr/>
          <p:nvPr/>
        </p:nvSpPr>
        <p:spPr>
          <a:xfrm>
            <a:off x="6761576" y="4442765"/>
            <a:ext cx="646331"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售价</a:t>
            </a:r>
            <a:endParaRPr lang="zh-CN" altLang="en-US" dirty="0"/>
          </a:p>
        </p:txBody>
      </p:sp>
      <p:pic>
        <p:nvPicPr>
          <p:cNvPr id="17" name="图片 16"/>
          <p:cNvPicPr>
            <a:picLocks noChangeAspect="1"/>
          </p:cNvPicPr>
          <p:nvPr/>
        </p:nvPicPr>
        <p:blipFill rotWithShape="1">
          <a:blip r:embed="rId4"/>
          <a:srcRect b="42212"/>
          <a:stretch/>
        </p:blipFill>
        <p:spPr>
          <a:xfrm>
            <a:off x="2577685" y="4001544"/>
            <a:ext cx="3005588" cy="701085"/>
          </a:xfrm>
          <a:prstGeom prst="rect">
            <a:avLst/>
          </a:prstGeom>
        </p:spPr>
      </p:pic>
      <p:pic>
        <p:nvPicPr>
          <p:cNvPr id="18" name="图片 17"/>
          <p:cNvPicPr>
            <a:picLocks noChangeAspect="1"/>
          </p:cNvPicPr>
          <p:nvPr/>
        </p:nvPicPr>
        <p:blipFill rotWithShape="1">
          <a:blip r:embed="rId5"/>
          <a:srcRect r="39911"/>
          <a:stretch/>
        </p:blipFill>
        <p:spPr>
          <a:xfrm>
            <a:off x="1769836" y="4064345"/>
            <a:ext cx="406364" cy="466725"/>
          </a:xfrm>
          <a:prstGeom prst="rect">
            <a:avLst/>
          </a:prstGeom>
        </p:spPr>
      </p:pic>
      <p:pic>
        <p:nvPicPr>
          <p:cNvPr id="20" name="图片 19"/>
          <p:cNvPicPr>
            <a:picLocks noChangeAspect="1"/>
          </p:cNvPicPr>
          <p:nvPr/>
        </p:nvPicPr>
        <p:blipFill rotWithShape="1">
          <a:blip r:embed="rId6"/>
          <a:srcRect t="44504" b="3833"/>
          <a:stretch/>
        </p:blipFill>
        <p:spPr>
          <a:xfrm>
            <a:off x="2483003" y="3142003"/>
            <a:ext cx="2619091" cy="497837"/>
          </a:xfrm>
          <a:prstGeom prst="rect">
            <a:avLst/>
          </a:prstGeom>
        </p:spPr>
      </p:pic>
    </p:spTree>
    <p:extLst>
      <p:ext uri="{BB962C8B-B14F-4D97-AF65-F5344CB8AC3E}">
        <p14:creationId xmlns:p14="http://schemas.microsoft.com/office/powerpoint/2010/main" val="857109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10" grpId="0"/>
      <p:bldP spid="11" grpId="0"/>
      <p:bldP spid="12" grpId="0"/>
      <p:bldP spid="14" grpId="0" animBg="1"/>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线性回归</a:t>
            </a:r>
            <a:endParaRPr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02773" y="2397466"/>
            <a:ext cx="3787331" cy="2666842"/>
          </a:xfrm>
          <a:prstGeom prst="rect">
            <a:avLst/>
          </a:prstGeom>
        </p:spPr>
      </p:pic>
      <p:pic>
        <p:nvPicPr>
          <p:cNvPr id="4" name="图片 3"/>
          <p:cNvPicPr>
            <a:picLocks noChangeAspect="1"/>
          </p:cNvPicPr>
          <p:nvPr/>
        </p:nvPicPr>
        <p:blipFill>
          <a:blip r:embed="rId3"/>
          <a:stretch>
            <a:fillRect/>
          </a:stretch>
        </p:blipFill>
        <p:spPr>
          <a:xfrm>
            <a:off x="4312273" y="5064308"/>
            <a:ext cx="2917815" cy="1342195"/>
          </a:xfrm>
          <a:prstGeom prst="rect">
            <a:avLst/>
          </a:prstGeom>
        </p:spPr>
      </p:pic>
      <p:pic>
        <p:nvPicPr>
          <p:cNvPr id="5" name="图片 4"/>
          <p:cNvPicPr>
            <a:picLocks noChangeAspect="1"/>
          </p:cNvPicPr>
          <p:nvPr/>
        </p:nvPicPr>
        <p:blipFill>
          <a:blip r:embed="rId4"/>
          <a:stretch>
            <a:fillRect/>
          </a:stretch>
        </p:blipFill>
        <p:spPr>
          <a:xfrm>
            <a:off x="478536" y="4941901"/>
            <a:ext cx="3088084" cy="389050"/>
          </a:xfrm>
          <a:prstGeom prst="rect">
            <a:avLst/>
          </a:prstGeom>
        </p:spPr>
      </p:pic>
      <p:sp>
        <p:nvSpPr>
          <p:cNvPr id="7" name="矩形 6"/>
          <p:cNvSpPr/>
          <p:nvPr/>
        </p:nvSpPr>
        <p:spPr>
          <a:xfrm>
            <a:off x="586503" y="3150167"/>
            <a:ext cx="3116817" cy="1631216"/>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用</a:t>
            </a:r>
            <a:r>
              <a:rPr lang="en-US" altLang="zh-CN" sz="2000" dirty="0">
                <a:latin typeface="微软雅黑" panose="020B0503020204020204" pitchFamily="34" charset="-122"/>
                <a:ea typeface="微软雅黑" panose="020B0503020204020204" pitchFamily="34" charset="-122"/>
              </a:rPr>
              <a:t>x</a:t>
            </a:r>
            <a:r>
              <a:rPr lang="en-US" altLang="zh-CN" sz="2000" baseline="-25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en-US" altLang="zh-CN" sz="2000" baseline="-25000" dirty="0" smtClean="0">
                <a:latin typeface="微软雅黑" panose="020B0503020204020204" pitchFamily="34" charset="-122"/>
                <a:ea typeface="微软雅黑" panose="020B0503020204020204" pitchFamily="34" charset="-122"/>
              </a:rPr>
              <a:t>2</a:t>
            </a: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x</a:t>
            </a:r>
            <a:r>
              <a:rPr lang="en-US" altLang="zh-CN" sz="2000" baseline="-25000" dirty="0" err="1" smtClean="0">
                <a:latin typeface="微软雅黑" panose="020B0503020204020204" pitchFamily="34" charset="-122"/>
                <a:ea typeface="微软雅黑" panose="020B0503020204020204" pitchFamily="34" charset="-122"/>
              </a:rPr>
              <a:t>n</a:t>
            </a:r>
            <a:r>
              <a:rPr lang="en-US" altLang="zh-CN"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去</a:t>
            </a:r>
            <a:r>
              <a:rPr lang="zh-CN" altLang="en-US" sz="2000" dirty="0" smtClean="0">
                <a:latin typeface="微软雅黑" panose="020B0503020204020204" pitchFamily="34" charset="-122"/>
                <a:ea typeface="微软雅黑" panose="020B0503020204020204" pitchFamily="34" charset="-122"/>
              </a:rPr>
              <a:t>描述特征里面</a:t>
            </a:r>
            <a:r>
              <a:rPr lang="zh-CN" altLang="en-US" sz="2000" dirty="0">
                <a:latin typeface="微软雅黑" panose="020B0503020204020204" pitchFamily="34" charset="-122"/>
                <a:ea typeface="微软雅黑" panose="020B0503020204020204" pitchFamily="34" charset="-122"/>
              </a:rPr>
              <a:t>的分量，比如</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房间的面积，</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房间的朝向，等等，我们可以做出一个估计函数</a:t>
            </a:r>
            <a:r>
              <a:rPr lang="zh-CN" altLang="en-US" dirty="0">
                <a:solidFill>
                  <a:srgbClr val="2F2F2F"/>
                </a:solidFill>
                <a:latin typeface="-apple-system"/>
              </a:rPr>
              <a:t>：</a:t>
            </a:r>
            <a:endParaRPr lang="zh-CN" altLang="en-US" dirty="0"/>
          </a:p>
        </p:txBody>
      </p:sp>
      <p:sp>
        <p:nvSpPr>
          <p:cNvPr id="8" name="矩形 7"/>
          <p:cNvSpPr/>
          <p:nvPr/>
        </p:nvSpPr>
        <p:spPr>
          <a:xfrm>
            <a:off x="478536" y="1351443"/>
            <a:ext cx="1322832" cy="430887"/>
          </a:xfrm>
          <a:prstGeom prst="rect">
            <a:avLst/>
          </a:prstGeom>
        </p:spPr>
        <p:txBody>
          <a:bodyPr wrap="square" rtlCol="0" anchor="t">
            <a:spAutoFit/>
          </a:bodyPr>
          <a:lstStyle/>
          <a:p>
            <a:pPr lvl="0" indent="0" algn="l" fontAlgn="auto"/>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模型：</a:t>
            </a:r>
            <a:endParaRPr lang="zh-CN" altLang="en-US" sz="2000" dirty="0" smtClean="0">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3902773" y="1349570"/>
            <a:ext cx="1322832"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策略</a:t>
            </a: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a:t>
            </a:r>
            <a:endParaRPr lang="zh-CN" altLang="en-US" sz="2000" dirty="0" smtClean="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7983282" y="1349569"/>
            <a:ext cx="2514029"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算法</a:t>
            </a:r>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：梯度下降</a:t>
            </a:r>
            <a:endParaRPr lang="zh-CN" altLang="en-US" sz="2000" dirty="0" smtClean="0">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478536" y="1820057"/>
            <a:ext cx="2492990" cy="369332"/>
          </a:xfrm>
          <a:prstGeom prst="rect">
            <a:avLst/>
          </a:prstGeom>
        </p:spPr>
        <p:txBody>
          <a:bodyPr wrap="none">
            <a:spAutoFit/>
          </a:bodyPr>
          <a:lstStyle/>
          <a:p>
            <a:pPr marL="457200" indent="-457200">
              <a:buFont typeface="+mj-ea"/>
              <a:buAutoNum type="circleNumDbPlain"/>
            </a:pPr>
            <a:r>
              <a:rPr lang="zh-CN" altLang="en-US" dirty="0">
                <a:latin typeface="微软雅黑" panose="020B0503020204020204" pitchFamily="34" charset="-122"/>
                <a:ea typeface="微软雅黑" panose="020B0503020204020204" pitchFamily="34" charset="-122"/>
              </a:rPr>
              <a:t>选择拟合函数形式</a:t>
            </a:r>
            <a:endParaRPr lang="en-US" altLang="zh-CN"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5"/>
          <a:srcRect t="44504" b="3833"/>
          <a:stretch/>
        </p:blipFill>
        <p:spPr>
          <a:xfrm>
            <a:off x="1019840" y="2494189"/>
            <a:ext cx="2619091" cy="497837"/>
          </a:xfrm>
          <a:prstGeom prst="rect">
            <a:avLst/>
          </a:prstGeom>
        </p:spPr>
      </p:pic>
      <p:sp>
        <p:nvSpPr>
          <p:cNvPr id="13" name="矩形 12"/>
          <p:cNvSpPr/>
          <p:nvPr/>
        </p:nvSpPr>
        <p:spPr>
          <a:xfrm>
            <a:off x="3877056" y="1801769"/>
            <a:ext cx="2492990" cy="369332"/>
          </a:xfrm>
          <a:prstGeom prst="rect">
            <a:avLst/>
          </a:prstGeom>
        </p:spPr>
        <p:txBody>
          <a:bodyPr wrap="none">
            <a:spAutoFit/>
          </a:bodyPr>
          <a:lstStyle/>
          <a:p>
            <a:pPr marL="457200" indent="-457200">
              <a:buFont typeface="+mj-ea"/>
              <a:buAutoNum type="circleNumDbPlain" startAt="2"/>
            </a:pPr>
            <a:r>
              <a:rPr lang="zh-CN" altLang="en-US" dirty="0">
                <a:latin typeface="微软雅黑" panose="020B0503020204020204" pitchFamily="34" charset="-122"/>
                <a:ea typeface="微软雅黑" panose="020B0503020204020204" pitchFamily="34" charset="-122"/>
              </a:rPr>
              <a:t>确定损失函数形式</a:t>
            </a:r>
            <a:endParaRPr lang="en-US" altLang="zh-CN" dirty="0">
              <a:latin typeface="微软雅黑" panose="020B0503020204020204" pitchFamily="34" charset="-122"/>
              <a:ea typeface="微软雅黑" panose="020B0503020204020204" pitchFamily="34" charset="-122"/>
            </a:endParaRPr>
          </a:p>
        </p:txBody>
      </p:sp>
      <p:sp>
        <p:nvSpPr>
          <p:cNvPr id="14" name="矩形 13"/>
          <p:cNvSpPr/>
          <p:nvPr/>
        </p:nvSpPr>
        <p:spPr>
          <a:xfrm>
            <a:off x="8001924" y="1780456"/>
            <a:ext cx="3766620"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）首先对</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赋值，这个值可以是随机的，也可以让</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是一个全零的向量。</a:t>
            </a:r>
            <a:br>
              <a:rPr lang="zh-CN" altLang="en-US"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）改变</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的值，使得</a:t>
            </a:r>
            <a:r>
              <a:rPr lang="en-US" altLang="zh-CN" dirty="0">
                <a:latin typeface="微软雅黑" panose="020B0503020204020204" pitchFamily="34" charset="-122"/>
                <a:ea typeface="微软雅黑" panose="020B0503020204020204" pitchFamily="34" charset="-122"/>
              </a:rPr>
              <a:t>J(θ)</a:t>
            </a:r>
            <a:r>
              <a:rPr lang="zh-CN" altLang="en-US" dirty="0">
                <a:latin typeface="微软雅黑" panose="020B0503020204020204" pitchFamily="34" charset="-122"/>
                <a:ea typeface="微软雅黑" panose="020B0503020204020204" pitchFamily="34" charset="-122"/>
              </a:rPr>
              <a:t>按梯度下降的方向进行减少，算法的结束将是在</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下降到无法继续下降为止。</a:t>
            </a:r>
            <a:r>
              <a:rPr lang="zh-CN" altLang="en-US" dirty="0"/>
              <a:t/>
            </a:r>
            <a:br>
              <a:rPr lang="zh-CN" altLang="en-US" dirty="0"/>
            </a:br>
            <a:endParaRPr lang="zh-CN" altLang="en-US" dirty="0"/>
          </a:p>
        </p:txBody>
      </p:sp>
      <p:pic>
        <p:nvPicPr>
          <p:cNvPr id="16" name="图片 15"/>
          <p:cNvPicPr>
            <a:picLocks noChangeAspect="1"/>
          </p:cNvPicPr>
          <p:nvPr/>
        </p:nvPicPr>
        <p:blipFill>
          <a:blip r:embed="rId6"/>
          <a:stretch>
            <a:fillRect/>
          </a:stretch>
        </p:blipFill>
        <p:spPr>
          <a:xfrm>
            <a:off x="8001924" y="5263842"/>
            <a:ext cx="3831874" cy="566745"/>
          </a:xfrm>
          <a:prstGeom prst="rect">
            <a:avLst/>
          </a:prstGeom>
        </p:spPr>
      </p:pic>
      <p:pic>
        <p:nvPicPr>
          <p:cNvPr id="17" name="图片 16"/>
          <p:cNvPicPr>
            <a:picLocks noChangeAspect="1"/>
          </p:cNvPicPr>
          <p:nvPr/>
        </p:nvPicPr>
        <p:blipFill>
          <a:blip r:embed="rId7"/>
          <a:stretch>
            <a:fillRect/>
          </a:stretch>
        </p:blipFill>
        <p:spPr>
          <a:xfrm>
            <a:off x="8188137" y="5863578"/>
            <a:ext cx="3381375" cy="542925"/>
          </a:xfrm>
          <a:prstGeom prst="rect">
            <a:avLst/>
          </a:prstGeom>
        </p:spPr>
      </p:pic>
      <p:pic>
        <p:nvPicPr>
          <p:cNvPr id="18" name="图片 17"/>
          <p:cNvPicPr>
            <a:picLocks noChangeAspect="1"/>
          </p:cNvPicPr>
          <p:nvPr/>
        </p:nvPicPr>
        <p:blipFill>
          <a:blip r:embed="rId8"/>
          <a:stretch>
            <a:fillRect/>
          </a:stretch>
        </p:blipFill>
        <p:spPr>
          <a:xfrm>
            <a:off x="8188136" y="3273553"/>
            <a:ext cx="3214431" cy="1990290"/>
          </a:xfrm>
          <a:prstGeom prst="rect">
            <a:avLst/>
          </a:prstGeom>
        </p:spPr>
      </p:pic>
    </p:spTree>
    <p:extLst>
      <p:ext uri="{BB962C8B-B14F-4D97-AF65-F5344CB8AC3E}">
        <p14:creationId xmlns:p14="http://schemas.microsoft.com/office/powerpoint/2010/main" val="3172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8247" y="475416"/>
            <a:ext cx="353869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线性回归扩展</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460101" y="1334184"/>
            <a:ext cx="10725350" cy="826637"/>
          </a:xfrm>
          <a:prstGeom prst="rect">
            <a:avLst/>
          </a:prstGeom>
        </p:spPr>
        <p:txBody>
          <a:bodyPr wrap="square">
            <a:spAutoFit/>
          </a:bodyPr>
          <a:lstStyle/>
          <a:p>
            <a:pPr indent="457200" fontAlgn="auto">
              <a:lnSpc>
                <a:spcPct val="125000"/>
              </a:lnSpc>
            </a:pPr>
            <a:r>
              <a:rPr lang="zh-CN" altLang="en-US" sz="2000" b="1" dirty="0" smtClean="0">
                <a:latin typeface="微软雅黑" panose="020B0503020204020204" pitchFamily="34" charset="-122"/>
                <a:ea typeface="微软雅黑" panose="020B0503020204020204" pitchFamily="34" charset="-122"/>
              </a:rPr>
              <a:t>线性回归扩展算法</a:t>
            </a:r>
            <a:r>
              <a:rPr lang="zh-CN" altLang="en-US" sz="2000" dirty="0" smtClean="0">
                <a:latin typeface="微软雅黑" panose="020B0503020204020204" pitchFamily="34" charset="-122"/>
                <a:ea typeface="微软雅黑" panose="020B0503020204020204" pitchFamily="34" charset="-122"/>
              </a:rPr>
              <a:t>用简单的基函数</a:t>
            </a:r>
            <a:r>
              <a:rPr lang="el-GR" altLang="zh-CN" sz="2000" dirty="0" smtClean="0">
                <a:latin typeface="微软雅黑" panose="020B0503020204020204" pitchFamily="34" charset="-122"/>
                <a:ea typeface="微软雅黑" panose="020B0503020204020204" pitchFamily="34" charset="-122"/>
              </a:rPr>
              <a:t>Φ</a:t>
            </a:r>
            <a:r>
              <a:rPr lang="en-US" altLang="zh-CN" sz="2000" dirty="0" smtClean="0">
                <a:latin typeface="微软雅黑" panose="020B0503020204020204" pitchFamily="34" charset="-122"/>
                <a:ea typeface="微软雅黑" panose="020B0503020204020204" pitchFamily="34" charset="-122"/>
              </a:rPr>
              <a:t>(x)</a:t>
            </a:r>
            <a:r>
              <a:rPr lang="zh-CN" altLang="en-US" sz="2000" dirty="0" smtClean="0">
                <a:latin typeface="微软雅黑" panose="020B0503020204020204" pitchFamily="34" charset="-122"/>
                <a:ea typeface="微软雅黑" panose="020B0503020204020204" pitchFamily="34" charset="-122"/>
              </a:rPr>
              <a:t>替换输入变量</a:t>
            </a:r>
            <a:r>
              <a:rPr lang="en-US" altLang="zh-CN" sz="2000" dirty="0" smtClean="0">
                <a:latin typeface="微软雅黑" panose="020B0503020204020204" pitchFamily="34" charset="-122"/>
                <a:ea typeface="微软雅黑" panose="020B0503020204020204" pitchFamily="34" charset="-122"/>
              </a:rPr>
              <a:t>x</a:t>
            </a:r>
            <a:r>
              <a:rPr lang="zh-CN" altLang="en-US" sz="2000" dirty="0" smtClean="0">
                <a:latin typeface="微软雅黑" panose="020B0503020204020204" pitchFamily="34" charset="-122"/>
                <a:ea typeface="微软雅黑" panose="020B0503020204020204" pitchFamily="34" charset="-122"/>
              </a:rPr>
              <a:t>。这样我们就把线性拟合形式扩展到了固定非线性函数的线性组合。</a:t>
            </a:r>
            <a:r>
              <a:rPr lang="zh-CN" altLang="en-US" sz="2000" dirty="0">
                <a:latin typeface="微软雅黑" panose="020B0503020204020204" pitchFamily="34" charset="-122"/>
                <a:ea typeface="微软雅黑" panose="020B0503020204020204" pitchFamily="34" charset="-122"/>
              </a:rPr>
              <a:t> </a:t>
            </a:r>
          </a:p>
        </p:txBody>
      </p:sp>
      <p:pic>
        <p:nvPicPr>
          <p:cNvPr id="5" name="图片 4"/>
          <p:cNvPicPr>
            <a:picLocks noChangeAspect="1"/>
          </p:cNvPicPr>
          <p:nvPr/>
        </p:nvPicPr>
        <p:blipFill>
          <a:blip r:embed="rId2" cstate="print"/>
          <a:stretch>
            <a:fillRect/>
          </a:stretch>
        </p:blipFill>
        <p:spPr>
          <a:xfrm>
            <a:off x="6474496" y="2599813"/>
            <a:ext cx="4710955" cy="3444483"/>
          </a:xfrm>
          <a:prstGeom prst="rect">
            <a:avLst/>
          </a:prstGeom>
        </p:spPr>
      </p:pic>
      <p:pic>
        <p:nvPicPr>
          <p:cNvPr id="6" name="图片 5"/>
          <p:cNvPicPr>
            <a:picLocks noChangeAspect="1"/>
          </p:cNvPicPr>
          <p:nvPr/>
        </p:nvPicPr>
        <p:blipFill>
          <a:blip r:embed="rId3"/>
          <a:stretch>
            <a:fillRect/>
          </a:stretch>
        </p:blipFill>
        <p:spPr>
          <a:xfrm>
            <a:off x="190789" y="4189512"/>
            <a:ext cx="5713204" cy="768090"/>
          </a:xfrm>
          <a:prstGeom prst="rect">
            <a:avLst/>
          </a:prstGeom>
        </p:spPr>
      </p:pic>
      <p:pic>
        <p:nvPicPr>
          <p:cNvPr id="7" name="图片 6"/>
          <p:cNvPicPr>
            <a:picLocks noChangeAspect="1"/>
          </p:cNvPicPr>
          <p:nvPr/>
        </p:nvPicPr>
        <p:blipFill>
          <a:blip r:embed="rId4"/>
          <a:stretch>
            <a:fillRect/>
          </a:stretch>
        </p:blipFill>
        <p:spPr>
          <a:xfrm>
            <a:off x="1142391" y="4957602"/>
            <a:ext cx="3810000" cy="895350"/>
          </a:xfrm>
          <a:prstGeom prst="rect">
            <a:avLst/>
          </a:prstGeom>
        </p:spPr>
      </p:pic>
      <p:sp>
        <p:nvSpPr>
          <p:cNvPr id="8" name="矩形 7"/>
          <p:cNvSpPr/>
          <p:nvPr/>
        </p:nvSpPr>
        <p:spPr>
          <a:xfrm>
            <a:off x="358146" y="3674054"/>
            <a:ext cx="2159566"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多项式拟合</a:t>
            </a:r>
            <a:r>
              <a:rPr lang="zh-CN" altLang="en-US" sz="2200" b="1" dirty="0" smtClean="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取</a:t>
            </a:r>
          </a:p>
        </p:txBody>
      </p:sp>
      <p:pic>
        <p:nvPicPr>
          <p:cNvPr id="10" name="图片 9"/>
          <p:cNvPicPr>
            <a:picLocks noChangeAspect="1"/>
          </p:cNvPicPr>
          <p:nvPr/>
        </p:nvPicPr>
        <p:blipFill rotWithShape="1">
          <a:blip r:embed="rId5"/>
          <a:srcRect t="37805"/>
          <a:stretch/>
        </p:blipFill>
        <p:spPr>
          <a:xfrm>
            <a:off x="634134" y="2232186"/>
            <a:ext cx="4263578" cy="325342"/>
          </a:xfrm>
          <a:prstGeom prst="rect">
            <a:avLst/>
          </a:prstGeom>
        </p:spPr>
      </p:pic>
      <p:pic>
        <p:nvPicPr>
          <p:cNvPr id="11" name="图片 10"/>
          <p:cNvPicPr>
            <a:picLocks noChangeAspect="1"/>
          </p:cNvPicPr>
          <p:nvPr/>
        </p:nvPicPr>
        <p:blipFill>
          <a:blip r:embed="rId6"/>
          <a:stretch>
            <a:fillRect/>
          </a:stretch>
        </p:blipFill>
        <p:spPr>
          <a:xfrm>
            <a:off x="1578247" y="2643166"/>
            <a:ext cx="3556304" cy="898514"/>
          </a:xfrm>
          <a:prstGeom prst="rect">
            <a:avLst/>
          </a:prstGeom>
        </p:spPr>
      </p:pic>
      <p:pic>
        <p:nvPicPr>
          <p:cNvPr id="12" name="图片 11"/>
          <p:cNvPicPr>
            <a:picLocks noChangeAspect="1"/>
          </p:cNvPicPr>
          <p:nvPr/>
        </p:nvPicPr>
        <p:blipFill rotWithShape="1">
          <a:blip r:embed="rId7"/>
          <a:srcRect t="11561"/>
          <a:stretch/>
        </p:blipFill>
        <p:spPr>
          <a:xfrm>
            <a:off x="2485583" y="3700765"/>
            <a:ext cx="1724025" cy="446462"/>
          </a:xfrm>
          <a:prstGeom prst="rect">
            <a:avLst/>
          </a:prstGeom>
        </p:spPr>
      </p:pic>
      <p:sp>
        <p:nvSpPr>
          <p:cNvPr id="13" name="圆角右箭头 12"/>
          <p:cNvSpPr/>
          <p:nvPr/>
        </p:nvSpPr>
        <p:spPr>
          <a:xfrm rot="10800000" flipH="1">
            <a:off x="1050057" y="2599813"/>
            <a:ext cx="528190" cy="617270"/>
          </a:xfrm>
          <a:prstGeom prst="bentArrow">
            <a:avLst>
              <a:gd name="adj1" fmla="val 25000"/>
              <a:gd name="adj2" fmla="val 27054"/>
              <a:gd name="adj3" fmla="val 35271"/>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6670407" y="2105498"/>
            <a:ext cx="1313180"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过</a:t>
            </a:r>
            <a:r>
              <a:rPr lang="zh-CN" altLang="en-US" sz="2200" b="1" dirty="0" smtClean="0">
                <a:solidFill>
                  <a:srgbClr val="0070C0"/>
                </a:solidFill>
                <a:latin typeface="微软雅黑" panose="020B0503020204020204" pitchFamily="34" charset="-122"/>
                <a:ea typeface="微软雅黑" panose="020B0503020204020204" pitchFamily="34" charset="-122"/>
              </a:rPr>
              <a:t>拟合：</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9895832" y="2324465"/>
                <a:ext cx="1136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FF0000"/>
                          </a:solidFill>
                          <a:latin typeface="Cambria Math" panose="02040503050406030204" pitchFamily="18" charset="0"/>
                        </a:rPr>
                        <m:t>y</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𝑎</m:t>
                      </m:r>
                      <m:r>
                        <a:rPr lang="en-US" altLang="zh-CN"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9895832" y="2324465"/>
                <a:ext cx="1136337" cy="276999"/>
              </a:xfrm>
              <a:prstGeom prst="rect">
                <a:avLst/>
              </a:prstGeom>
              <a:blipFill rotWithShape="0">
                <a:blip r:embed="rId8"/>
                <a:stretch>
                  <a:fillRect l="-4813" r="-1604"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105406" y="2373258"/>
                <a:ext cx="6051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solidFill>
                            <a:srgbClr val="FF0000"/>
                          </a:solidFill>
                          <a:latin typeface="Cambria Math" panose="02040503050406030204" pitchFamily="18" charset="0"/>
                        </a:rPr>
                        <m:t>y</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zh-CN" altLang="en-US"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105406" y="2373258"/>
                <a:ext cx="605166" cy="276999"/>
              </a:xfrm>
              <a:prstGeom prst="rect">
                <a:avLst/>
              </a:prstGeom>
              <a:blipFill rotWithShape="0">
                <a:blip r:embed="rId9"/>
                <a:stretch>
                  <a:fillRect l="-9091" r="-5051"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21971" y="6044296"/>
                <a:ext cx="2425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FF0000"/>
                          </a:solidFill>
                          <a:latin typeface="Cambria Math" panose="02040503050406030204" pitchFamily="18" charset="0"/>
                        </a:rPr>
                        <m:t>y</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𝑎</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3</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𝑐𝑥</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121971" y="6044296"/>
                <a:ext cx="2425792" cy="276999"/>
              </a:xfrm>
              <a:prstGeom prst="rect">
                <a:avLst/>
              </a:prstGeom>
              <a:blipFill rotWithShape="0">
                <a:blip r:embed="rId10"/>
                <a:stretch>
                  <a:fillRect l="-2010" t="-4444" r="-1759"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7620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animBg="1"/>
      <p:bldP spid="14" grpId="0"/>
      <p:bldP spid="4" grpId="0"/>
      <p:bldP spid="15"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8247" y="475416"/>
            <a:ext cx="353869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岭</a:t>
            </a:r>
            <a:r>
              <a:rPr kumimoji="1"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530759" y="1345173"/>
            <a:ext cx="11136087" cy="826637"/>
          </a:xfrm>
          <a:prstGeom prst="rect">
            <a:avLst/>
          </a:prstGeom>
        </p:spPr>
        <p:txBody>
          <a:bodyPr wrap="square">
            <a:spAutoFit/>
          </a:bodyPr>
          <a:lstStyle/>
          <a:p>
            <a:pPr>
              <a:lnSpc>
                <a:spcPct val="125000"/>
              </a:lnSpc>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岭回归</a:t>
            </a:r>
            <a:r>
              <a:rPr lang="zh-CN" altLang="en-US" sz="2000" dirty="0" smtClean="0">
                <a:latin typeface="微软雅黑" panose="020B0503020204020204" pitchFamily="34" charset="-122"/>
                <a:ea typeface="微软雅黑" panose="020B0503020204020204" pitchFamily="34" charset="-122"/>
              </a:rPr>
              <a:t>应用</a:t>
            </a:r>
            <a:r>
              <a:rPr lang="zh-CN" altLang="en-US" sz="2000" dirty="0">
                <a:latin typeface="微软雅黑" panose="020B0503020204020204" pitchFamily="34" charset="-122"/>
                <a:ea typeface="微软雅黑" panose="020B0503020204020204" pitchFamily="34" charset="-122"/>
              </a:rPr>
              <a:t>结构风险最小化的模型选择策略，在经验风险最小化的基础上加入正则化因子。当</a:t>
            </a:r>
            <a:r>
              <a:rPr lang="zh-CN" altLang="en-US" sz="2000" dirty="0">
                <a:solidFill>
                  <a:srgbClr val="FF0000"/>
                </a:solidFill>
                <a:latin typeface="微软雅黑" panose="020B0503020204020204" pitchFamily="34" charset="-122"/>
                <a:ea typeface="微软雅黑" panose="020B0503020204020204" pitchFamily="34" charset="-122"/>
              </a:rPr>
              <a:t>正则化因子</a:t>
            </a:r>
            <a:r>
              <a:rPr lang="zh-CN" altLang="en-US" sz="2000" dirty="0">
                <a:latin typeface="微软雅黑" panose="020B0503020204020204" pitchFamily="34" charset="-122"/>
                <a:ea typeface="微软雅黑" panose="020B0503020204020204" pitchFamily="34" charset="-122"/>
              </a:rPr>
              <a:t>选择为模型参数的</a:t>
            </a:r>
            <a:r>
              <a:rPr lang="zh-CN" altLang="en-US" sz="2000" dirty="0">
                <a:solidFill>
                  <a:srgbClr val="FF0000"/>
                </a:solidFill>
                <a:latin typeface="微软雅黑" panose="020B0503020204020204" pitchFamily="34" charset="-122"/>
                <a:ea typeface="微软雅黑" panose="020B0503020204020204" pitchFamily="34" charset="-122"/>
              </a:rPr>
              <a:t>二范数</a:t>
            </a:r>
            <a:r>
              <a:rPr lang="zh-CN" altLang="en-US" sz="2000" dirty="0">
                <a:latin typeface="微软雅黑" panose="020B0503020204020204" pitchFamily="34" charset="-122"/>
                <a:ea typeface="微软雅黑" panose="020B0503020204020204" pitchFamily="34" charset="-122"/>
              </a:rPr>
              <a:t>的时候，整个回归的方法就叫做岭回归。</a:t>
            </a:r>
          </a:p>
        </p:txBody>
      </p:sp>
      <p:pic>
        <p:nvPicPr>
          <p:cNvPr id="4" name="图片 3"/>
          <p:cNvPicPr>
            <a:picLocks noChangeAspect="1"/>
          </p:cNvPicPr>
          <p:nvPr/>
        </p:nvPicPr>
        <p:blipFill>
          <a:blip r:embed="rId2"/>
          <a:stretch>
            <a:fillRect/>
          </a:stretch>
        </p:blipFill>
        <p:spPr>
          <a:xfrm>
            <a:off x="1123961" y="2256253"/>
            <a:ext cx="5333961" cy="721502"/>
          </a:xfrm>
          <a:prstGeom prst="rect">
            <a:avLst/>
          </a:prstGeom>
        </p:spPr>
      </p:pic>
      <p:pic>
        <p:nvPicPr>
          <p:cNvPr id="5" name="图片 4"/>
          <p:cNvPicPr>
            <a:picLocks noChangeAspect="1"/>
          </p:cNvPicPr>
          <p:nvPr/>
        </p:nvPicPr>
        <p:blipFill>
          <a:blip r:embed="rId3"/>
          <a:stretch>
            <a:fillRect/>
          </a:stretch>
        </p:blipFill>
        <p:spPr>
          <a:xfrm>
            <a:off x="5418118" y="2402481"/>
            <a:ext cx="1105119" cy="429046"/>
          </a:xfrm>
          <a:prstGeom prst="rect">
            <a:avLst/>
          </a:prstGeom>
        </p:spPr>
      </p:pic>
      <p:pic>
        <p:nvPicPr>
          <p:cNvPr id="8" name="图片 7"/>
          <p:cNvPicPr>
            <a:picLocks noChangeAspect="1"/>
          </p:cNvPicPr>
          <p:nvPr/>
        </p:nvPicPr>
        <p:blipFill>
          <a:blip r:embed="rId4" cstate="print"/>
          <a:stretch>
            <a:fillRect/>
          </a:stretch>
        </p:blipFill>
        <p:spPr>
          <a:xfrm>
            <a:off x="7130278" y="2507449"/>
            <a:ext cx="4710955" cy="3444483"/>
          </a:xfrm>
          <a:prstGeom prst="rect">
            <a:avLst/>
          </a:prstGeom>
        </p:spPr>
      </p:pic>
      <p:sp>
        <p:nvSpPr>
          <p:cNvPr id="9" name="矩形 8"/>
          <p:cNvSpPr/>
          <p:nvPr/>
        </p:nvSpPr>
        <p:spPr>
          <a:xfrm>
            <a:off x="5532582" y="2402481"/>
            <a:ext cx="990655" cy="429046"/>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rotWithShape="1">
          <a:blip r:embed="rId2"/>
          <a:srcRect l="173" r="40249"/>
          <a:stretch/>
        </p:blipFill>
        <p:spPr>
          <a:xfrm>
            <a:off x="1061634" y="3003294"/>
            <a:ext cx="3177857" cy="721502"/>
          </a:xfrm>
          <a:prstGeom prst="rect">
            <a:avLst/>
          </a:prstGeom>
        </p:spPr>
      </p:pic>
      <p:pic>
        <p:nvPicPr>
          <p:cNvPr id="11" name="图片 10"/>
          <p:cNvPicPr>
            <a:picLocks noChangeAspect="1"/>
          </p:cNvPicPr>
          <p:nvPr/>
        </p:nvPicPr>
        <p:blipFill rotWithShape="1">
          <a:blip r:embed="rId3"/>
          <a:srcRect r="46328"/>
          <a:stretch/>
        </p:blipFill>
        <p:spPr>
          <a:xfrm>
            <a:off x="4494349" y="3128171"/>
            <a:ext cx="593133" cy="429046"/>
          </a:xfrm>
          <a:prstGeom prst="rect">
            <a:avLst/>
          </a:prstGeom>
        </p:spPr>
      </p:pic>
      <p:sp>
        <p:nvSpPr>
          <p:cNvPr id="12" name="矩形 11"/>
          <p:cNvSpPr/>
          <p:nvPr/>
        </p:nvSpPr>
        <p:spPr>
          <a:xfrm>
            <a:off x="4230700" y="3158028"/>
            <a:ext cx="460382" cy="369332"/>
          </a:xfrm>
          <a:prstGeom prst="rect">
            <a:avLst/>
          </a:prstGeom>
        </p:spPr>
        <p:txBody>
          <a:bodyPr wrap="none">
            <a:spAutoFit/>
          </a:bodyPr>
          <a:lstStyle/>
          <a:p>
            <a:r>
              <a:rPr lang="en-US" altLang="zh-CN" dirty="0" smtClean="0"/>
              <a:t>+ </a:t>
            </a:r>
            <a:r>
              <a:rPr lang="el-GR" altLang="zh-CN" dirty="0" smtClean="0"/>
              <a:t>λ</a:t>
            </a:r>
            <a:endParaRPr lang="zh-CN" altLang="en-US" dirty="0"/>
          </a:p>
        </p:txBody>
      </p:sp>
      <p:sp>
        <p:nvSpPr>
          <p:cNvPr id="15" name="矩形 14"/>
          <p:cNvSpPr/>
          <p:nvPr/>
        </p:nvSpPr>
        <p:spPr>
          <a:xfrm>
            <a:off x="4460891" y="3153728"/>
            <a:ext cx="132263" cy="373632"/>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5341" y="4010027"/>
            <a:ext cx="6202006" cy="1980799"/>
          </a:xfrm>
          <a:prstGeom prst="rect">
            <a:avLst/>
          </a:prstGeom>
          <a:solidFill>
            <a:srgbClr val="F2FFFB"/>
          </a:solidFill>
          <a:ln w="19050">
            <a:solidFill>
              <a:schemeClr val="accent6"/>
            </a:solidFill>
            <a:prstDash val="sysDash"/>
          </a:ln>
        </p:spPr>
        <p:txBody>
          <a:bodyPr wrap="square" rtlCol="0" anchor="t">
            <a:spAutoFit/>
          </a:bodyPr>
          <a:lstStyle/>
          <a:p>
            <a:pPr>
              <a:lnSpc>
                <a:spcPct val="125000"/>
              </a:lnSpc>
            </a:pPr>
            <a:r>
              <a:rPr lang="el-GR" altLang="zh-CN" sz="2000" dirty="0"/>
              <a:t>λ</a:t>
            </a:r>
            <a:r>
              <a:rPr lang="zh-CN" altLang="en-US" sz="2000" dirty="0" smtClean="0">
                <a:latin typeface="微软雅黑" panose="020B0503020204020204" pitchFamily="34" charset="-122"/>
                <a:ea typeface="微软雅黑" panose="020B0503020204020204" pitchFamily="34" charset="-122"/>
              </a:rPr>
              <a:t>越</a:t>
            </a:r>
            <a:r>
              <a:rPr lang="zh-CN" altLang="en-US" sz="2000" dirty="0">
                <a:latin typeface="微软雅黑" panose="020B0503020204020204" pitchFamily="34" charset="-122"/>
                <a:ea typeface="微软雅黑" panose="020B0503020204020204" pitchFamily="34" charset="-122"/>
              </a:rPr>
              <a:t>大，说明偏差就越大，原始数据对回归求取参数的作用就越小，当</a:t>
            </a:r>
            <a:r>
              <a:rPr lang="en-US" altLang="zh-CN" sz="2000" dirty="0" err="1">
                <a:latin typeface="微软雅黑" panose="020B0503020204020204" pitchFamily="34" charset="-122"/>
                <a:ea typeface="微软雅黑" panose="020B0503020204020204" pitchFamily="34" charset="-122"/>
              </a:rPr>
              <a:t>lamda</a:t>
            </a:r>
            <a:r>
              <a:rPr lang="zh-CN" altLang="en-US" sz="2000" dirty="0">
                <a:latin typeface="微软雅黑" panose="020B0503020204020204" pitchFamily="34" charset="-122"/>
                <a:ea typeface="微软雅黑" panose="020B0503020204020204" pitchFamily="34" charset="-122"/>
              </a:rPr>
              <a:t>取到一个合适的值，就能在一定意义上解决过拟合的问题：原先过拟合的特别大或者特别小的参数会被约束到正常甚至很小的值，但不会为零。</a:t>
            </a:r>
          </a:p>
        </p:txBody>
      </p:sp>
    </p:spTree>
    <p:extLst>
      <p:ext uri="{BB962C8B-B14F-4D97-AF65-F5344CB8AC3E}">
        <p14:creationId xmlns:p14="http://schemas.microsoft.com/office/powerpoint/2010/main" val="15222068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2" grpId="0"/>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8247" y="475416"/>
            <a:ext cx="3538698" cy="646331"/>
          </a:xfrm>
          <a:prstGeom prst="rect">
            <a:avLst/>
          </a:prstGeom>
        </p:spPr>
        <p:txBody>
          <a:bodyPr wrap="square">
            <a:spAutoFit/>
          </a:bodyPr>
          <a:lstStyle/>
          <a:p>
            <a:r>
              <a:rPr kumimoji="1" lang="en-US" altLang="zh-CN" sz="3600" b="1" dirty="0" smtClean="0">
                <a:latin typeface="微软雅黑" panose="020B0503020204020204" pitchFamily="34" charset="-122"/>
                <a:ea typeface="微软雅黑" panose="020B0503020204020204" pitchFamily="34" charset="-122"/>
              </a:rPr>
              <a:t>Lasso</a:t>
            </a:r>
            <a:r>
              <a:rPr kumimoji="1"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581891" y="1295044"/>
            <a:ext cx="11018982" cy="1211357"/>
          </a:xfrm>
          <a:prstGeom prst="rect">
            <a:avLst/>
          </a:prstGeom>
        </p:spPr>
        <p:txBody>
          <a:bodyPr wrap="square">
            <a:spAutoFit/>
          </a:bodyPr>
          <a:lstStyle/>
          <a:p>
            <a:pPr>
              <a:lnSpc>
                <a:spcPct val="125000"/>
              </a:lnSpc>
            </a:pPr>
            <a:r>
              <a:rPr lang="en-US" altLang="zh-CN" sz="2000" b="1" dirty="0" smtClean="0">
                <a:latin typeface="微软雅黑" panose="020B0503020204020204" pitchFamily="34" charset="-122"/>
                <a:ea typeface="微软雅黑" panose="020B0503020204020204" pitchFamily="34" charset="-122"/>
              </a:rPr>
              <a:t>       Lasso</a:t>
            </a:r>
            <a:r>
              <a:rPr lang="zh-CN" altLang="en-US" sz="2000" b="1" dirty="0" smtClean="0">
                <a:latin typeface="微软雅黑" panose="020B0503020204020204" pitchFamily="34" charset="-122"/>
                <a:ea typeface="微软雅黑" panose="020B0503020204020204" pitchFamily="34" charset="-122"/>
              </a:rPr>
              <a:t>回归</a:t>
            </a:r>
            <a:r>
              <a:rPr lang="zh-CN" altLang="en-US" sz="2000" dirty="0" smtClean="0">
                <a:latin typeface="微软雅黑" panose="020B0503020204020204" pitchFamily="34" charset="-122"/>
                <a:ea typeface="微软雅黑" panose="020B0503020204020204" pitchFamily="34" charset="-122"/>
              </a:rPr>
              <a:t>是一</a:t>
            </a:r>
            <a:r>
              <a:rPr lang="zh-CN" altLang="en-US" sz="2000" dirty="0">
                <a:latin typeface="微软雅黑" panose="020B0503020204020204" pitchFamily="34" charset="-122"/>
                <a:ea typeface="微软雅黑" panose="020B0503020204020204" pitchFamily="34" charset="-122"/>
              </a:rPr>
              <a:t>种压缩估计。它通过构造一个惩罚函数得到一个较为精炼的模型，使得它压缩一些系数，</a:t>
            </a:r>
            <a:r>
              <a:rPr lang="zh-CN" altLang="en-US" sz="2000" dirty="0" smtClean="0">
                <a:latin typeface="微软雅黑" panose="020B0503020204020204" pitchFamily="34" charset="-122"/>
                <a:ea typeface="微软雅黑" panose="020B0503020204020204" pitchFamily="34" charset="-122"/>
              </a:rPr>
              <a:t>同时</a:t>
            </a:r>
            <a:r>
              <a:rPr lang="zh-CN" altLang="en-US" sz="2000" dirty="0">
                <a:latin typeface="微软雅黑" panose="020B0503020204020204" pitchFamily="34" charset="-122"/>
                <a:ea typeface="微软雅黑" panose="020B0503020204020204" pitchFamily="34" charset="-122"/>
              </a:rPr>
              <a:t>设定一些</a:t>
            </a:r>
            <a:r>
              <a:rPr lang="zh-CN" altLang="en-US" sz="2000" dirty="0" smtClean="0">
                <a:latin typeface="微软雅黑" panose="020B0503020204020204" pitchFamily="34" charset="-122"/>
                <a:ea typeface="微软雅黑" panose="020B0503020204020204" pitchFamily="34" charset="-122"/>
              </a:rPr>
              <a:t>系数</a:t>
            </a:r>
            <a:r>
              <a:rPr lang="zh-CN" altLang="en-US" sz="2000" dirty="0">
                <a:latin typeface="微软雅黑" panose="020B0503020204020204" pitchFamily="34" charset="-122"/>
                <a:ea typeface="微软雅黑" panose="020B0503020204020204" pitchFamily="34" charset="-122"/>
              </a:rPr>
              <a:t>为零。因此保留了子集收缩的优点，是一种处理具有</a:t>
            </a:r>
            <a:r>
              <a:rPr lang="zh-CN" altLang="en-US" sz="2000" dirty="0">
                <a:solidFill>
                  <a:srgbClr val="FF0000"/>
                </a:solidFill>
                <a:latin typeface="微软雅黑" panose="020B0503020204020204" pitchFamily="34" charset="-122"/>
                <a:ea typeface="微软雅黑" panose="020B0503020204020204" pitchFamily="34" charset="-122"/>
              </a:rPr>
              <a:t>复共线性数据</a:t>
            </a:r>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FF0000"/>
                </a:solidFill>
                <a:latin typeface="微软雅黑" panose="020B0503020204020204" pitchFamily="34" charset="-122"/>
                <a:ea typeface="微软雅黑" panose="020B0503020204020204" pitchFamily="34" charset="-122"/>
              </a:rPr>
              <a:t>有偏估计</a:t>
            </a:r>
            <a:r>
              <a:rPr lang="zh-CN" altLang="en-US" sz="20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8503082" y="2232624"/>
            <a:ext cx="2822704" cy="1886794"/>
          </a:xfrm>
          <a:prstGeom prst="rect">
            <a:avLst/>
          </a:prstGeom>
        </p:spPr>
      </p:pic>
      <p:sp>
        <p:nvSpPr>
          <p:cNvPr id="7" name="矩形 6"/>
          <p:cNvSpPr/>
          <p:nvPr/>
        </p:nvSpPr>
        <p:spPr>
          <a:xfrm>
            <a:off x="875413" y="2517418"/>
            <a:ext cx="7381896" cy="1015663"/>
          </a:xfrm>
          <a:prstGeom prst="rect">
            <a:avLst/>
          </a:prstGeom>
          <a:solidFill>
            <a:srgbClr val="F2FFFB"/>
          </a:solidFill>
          <a:ln w="19050">
            <a:solidFill>
              <a:schemeClr val="accent6"/>
            </a:solidFill>
            <a:prstDash val="sysDash"/>
          </a:ln>
        </p:spPr>
        <p:txBody>
          <a:bodyPr wrap="square" rtlCol="0" anchor="t">
            <a:spAutoFit/>
          </a:bodyPr>
          <a:lstStyle/>
          <a:p>
            <a:pPr lvl="0"/>
            <a:r>
              <a:rPr lang="en-US" altLang="zh-CN" sz="2000" dirty="0" smtClean="0">
                <a:latin typeface="微软雅黑" panose="020B0503020204020204" pitchFamily="34" charset="-122"/>
                <a:ea typeface="微软雅黑" panose="020B0503020204020204" pitchFamily="34" charset="-122"/>
                <a:sym typeface="+mn-ea"/>
              </a:rPr>
              <a:t>Lasso</a:t>
            </a:r>
            <a:r>
              <a:rPr lang="zh-CN" altLang="en-US" sz="2000" dirty="0" smtClean="0">
                <a:latin typeface="微软雅黑" panose="020B0503020204020204" pitchFamily="34" charset="-122"/>
                <a:ea typeface="微软雅黑" panose="020B0503020204020204" pitchFamily="34" charset="-122"/>
                <a:sym typeface="+mn-ea"/>
              </a:rPr>
              <a:t>回归</a:t>
            </a:r>
            <a:r>
              <a:rPr lang="zh-CN" altLang="en-US" sz="2000" dirty="0">
                <a:latin typeface="微软雅黑" panose="020B0503020204020204" pitchFamily="34" charset="-122"/>
                <a:ea typeface="微软雅黑" panose="020B0503020204020204" pitchFamily="34" charset="-122"/>
                <a:sym typeface="+mn-ea"/>
              </a:rPr>
              <a:t>翻译成中文叫套索，就是拿这个东西把动物脖子套住，不要它随便跑。</a:t>
            </a:r>
            <a:r>
              <a:rPr lang="en-US" altLang="zh-CN" sz="2000" dirty="0">
                <a:latin typeface="微软雅黑" panose="020B0503020204020204" pitchFamily="34" charset="-122"/>
                <a:ea typeface="微软雅黑" panose="020B0503020204020204" pitchFamily="34" charset="-122"/>
                <a:sym typeface="+mn-ea"/>
              </a:rPr>
              <a:t>lasso </a:t>
            </a:r>
            <a:r>
              <a:rPr lang="zh-CN" altLang="en-US" sz="2000" dirty="0" smtClean="0">
                <a:latin typeface="微软雅黑" panose="020B0503020204020204" pitchFamily="34" charset="-122"/>
                <a:ea typeface="微软雅黑" panose="020B0503020204020204" pitchFamily="34" charset="-122"/>
                <a:sym typeface="+mn-ea"/>
              </a:rPr>
              <a:t>回归差不多这个</a:t>
            </a:r>
            <a:r>
              <a:rPr lang="zh-CN" altLang="en-US" sz="2000" dirty="0">
                <a:latin typeface="微软雅黑" panose="020B0503020204020204" pitchFamily="34" charset="-122"/>
                <a:ea typeface="微软雅黑" panose="020B0503020204020204" pitchFamily="34" charset="-122"/>
                <a:sym typeface="+mn-ea"/>
              </a:rPr>
              <a:t>意思，就是让回归系数不要太大，以免造成过度拟合（</a:t>
            </a:r>
            <a:r>
              <a:rPr lang="en-US" altLang="zh-CN" sz="2000" dirty="0">
                <a:latin typeface="微软雅黑" panose="020B0503020204020204" pitchFamily="34" charset="-122"/>
                <a:ea typeface="微软雅黑" panose="020B0503020204020204" pitchFamily="34" charset="-122"/>
                <a:sym typeface="+mn-ea"/>
              </a:rPr>
              <a:t>overfitting</a:t>
            </a:r>
            <a:r>
              <a:rPr lang="zh-CN" altLang="en-US" sz="2000" dirty="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4255451" y="6232233"/>
            <a:ext cx="126669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sym typeface="+mn-ea"/>
              </a:rPr>
              <a:t>lasso </a:t>
            </a:r>
            <a:r>
              <a:rPr lang="zh-CN" altLang="en-US" dirty="0">
                <a:latin typeface="微软雅黑" panose="020B0503020204020204" pitchFamily="34" charset="-122"/>
                <a:ea typeface="微软雅黑" panose="020B0503020204020204" pitchFamily="34" charset="-122"/>
                <a:sym typeface="+mn-ea"/>
              </a:rPr>
              <a:t>回归</a:t>
            </a:r>
            <a:endParaRPr lang="zh-CN" altLang="en-US" dirty="0"/>
          </a:p>
        </p:txBody>
      </p:sp>
      <p:sp>
        <p:nvSpPr>
          <p:cNvPr id="9" name="矩形 8"/>
          <p:cNvSpPr/>
          <p:nvPr/>
        </p:nvSpPr>
        <p:spPr>
          <a:xfrm>
            <a:off x="6581917" y="6232233"/>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sym typeface="+mn-ea"/>
              </a:rPr>
              <a:t>岭回归</a:t>
            </a:r>
            <a:endParaRPr lang="zh-CN" altLang="en-US" dirty="0"/>
          </a:p>
        </p:txBody>
      </p:sp>
      <p:pic>
        <p:nvPicPr>
          <p:cNvPr id="14" name="图片 13"/>
          <p:cNvPicPr>
            <a:picLocks noChangeAspect="1"/>
          </p:cNvPicPr>
          <p:nvPr/>
        </p:nvPicPr>
        <p:blipFill>
          <a:blip r:embed="rId3"/>
          <a:stretch>
            <a:fillRect/>
          </a:stretch>
        </p:blipFill>
        <p:spPr>
          <a:xfrm>
            <a:off x="777441" y="3571389"/>
            <a:ext cx="5333961" cy="721502"/>
          </a:xfrm>
          <a:prstGeom prst="rect">
            <a:avLst/>
          </a:prstGeom>
        </p:spPr>
      </p:pic>
      <p:sp>
        <p:nvSpPr>
          <p:cNvPr id="15" name="矩形 14"/>
          <p:cNvSpPr/>
          <p:nvPr/>
        </p:nvSpPr>
        <p:spPr>
          <a:xfrm>
            <a:off x="875413" y="4403060"/>
            <a:ext cx="3380509" cy="1938992"/>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lasso</a:t>
            </a:r>
            <a:r>
              <a:rPr lang="zh-CN" altLang="en-US" sz="2000" b="1" dirty="0">
                <a:latin typeface="微软雅黑" panose="020B0503020204020204" pitchFamily="34" charset="-122"/>
                <a:ea typeface="微软雅黑" panose="020B0503020204020204" pitchFamily="34" charset="-122"/>
              </a:rPr>
              <a:t>回归可以适应的</a:t>
            </a:r>
            <a:r>
              <a:rPr lang="zh-CN" altLang="en-US" sz="2000" b="1" dirty="0" smtClean="0">
                <a:latin typeface="微软雅黑" panose="020B0503020204020204" pitchFamily="34" charset="-122"/>
                <a:ea typeface="微软雅黑" panose="020B0503020204020204" pitchFamily="34" charset="-122"/>
              </a:rPr>
              <a:t>情况</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样本量比较小，但是指标非常</a:t>
            </a:r>
            <a:r>
              <a:rPr lang="zh-CN" altLang="en-US" sz="2000" dirty="0" smtClean="0">
                <a:latin typeface="微软雅黑" panose="020B0503020204020204" pitchFamily="34" charset="-122"/>
                <a:ea typeface="微软雅黑" panose="020B0503020204020204" pitchFamily="34" charset="-122"/>
              </a:rPr>
              <a:t>多。</a:t>
            </a:r>
            <a:r>
              <a:rPr lang="zh-CN" altLang="en-US" sz="2000" dirty="0">
                <a:latin typeface="微软雅黑" panose="020B0503020204020204" pitchFamily="34" charset="-122"/>
                <a:ea typeface="微软雅黑" panose="020B0503020204020204" pitchFamily="34" charset="-122"/>
              </a:rPr>
              <a:t>适用于高维统计，传统的方法无法应对这样的数据。并且</a:t>
            </a:r>
            <a:r>
              <a:rPr lang="en-US" altLang="zh-CN" sz="2000" dirty="0">
                <a:latin typeface="微软雅黑" panose="020B0503020204020204" pitchFamily="34" charset="-122"/>
                <a:ea typeface="微软雅黑" panose="020B0503020204020204" pitchFamily="34" charset="-122"/>
              </a:rPr>
              <a:t>lasso</a:t>
            </a:r>
            <a:r>
              <a:rPr lang="zh-CN" altLang="en-US" sz="2000" dirty="0">
                <a:latin typeface="微软雅黑" panose="020B0503020204020204" pitchFamily="34" charset="-122"/>
                <a:ea typeface="微软雅黑" panose="020B0503020204020204" pitchFamily="34" charset="-122"/>
              </a:rPr>
              <a:t>可以进行特征选择。</a:t>
            </a:r>
          </a:p>
        </p:txBody>
      </p:sp>
      <p:sp>
        <p:nvSpPr>
          <p:cNvPr id="12" name="矩形 11"/>
          <p:cNvSpPr/>
          <p:nvPr/>
        </p:nvSpPr>
        <p:spPr>
          <a:xfrm>
            <a:off x="8257309" y="4647641"/>
            <a:ext cx="3343564" cy="1445717"/>
          </a:xfrm>
          <a:prstGeom prst="rect">
            <a:avLst/>
          </a:prstGeom>
          <a:solidFill>
            <a:schemeClr val="bg1"/>
          </a:solidFill>
        </p:spPr>
        <p:txBody>
          <a:bodyPr wrap="square">
            <a:spAutoFit/>
          </a:bodyPr>
          <a:lstStyle/>
          <a:p>
            <a:pPr>
              <a:lnSpc>
                <a:spcPct val="125000"/>
              </a:lnSpc>
            </a:pPr>
            <a:r>
              <a:rPr lang="zh-CN" altLang="en-US" dirty="0" smtClean="0">
                <a:latin typeface="微软雅黑" panose="020B0503020204020204" pitchFamily="34" charset="-122"/>
                <a:ea typeface="微软雅黑" panose="020B0503020204020204" pitchFamily="34" charset="-122"/>
              </a:rPr>
              <a:t>图中的红色线圈表示，损失函数的等值线，可以看到在</a:t>
            </a:r>
            <a:r>
              <a:rPr lang="en-US" altLang="zh-CN" dirty="0" smtClean="0">
                <a:latin typeface="微软雅黑" panose="020B0503020204020204" pitchFamily="34" charset="-122"/>
                <a:ea typeface="微软雅黑" panose="020B0503020204020204" pitchFamily="34" charset="-122"/>
              </a:rPr>
              <a:t>Lasso</a:t>
            </a:r>
            <a:r>
              <a:rPr lang="zh-CN" altLang="en-US" dirty="0" smtClean="0">
                <a:latin typeface="微软雅黑" panose="020B0503020204020204" pitchFamily="34" charset="-122"/>
                <a:ea typeface="微软雅黑" panose="020B0503020204020204" pitchFamily="34" charset="-122"/>
              </a:rPr>
              <a:t>第一范数约束下，</a:t>
            </a:r>
            <a:r>
              <a:rPr lang="el-GR" altLang="zh-CN" dirty="0" smtClean="0">
                <a:latin typeface="微软雅黑" panose="020B0503020204020204" pitchFamily="34" charset="-122"/>
                <a:ea typeface="微软雅黑" panose="020B0503020204020204" pitchFamily="34" charset="-122"/>
              </a:rPr>
              <a:t>β</a:t>
            </a:r>
            <a:r>
              <a:rPr lang="zh-CN" altLang="en-US" dirty="0" smtClean="0">
                <a:latin typeface="微软雅黑" panose="020B0503020204020204" pitchFamily="34" charset="-122"/>
                <a:ea typeface="微软雅黑" panose="020B0503020204020204" pitchFamily="34" charset="-122"/>
              </a:rPr>
              <a:t>可以被约束成</a:t>
            </a:r>
            <a:r>
              <a:rPr lang="en-US" altLang="zh-CN" dirty="0" smtClean="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5116945" y="3744686"/>
            <a:ext cx="891969" cy="3364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113" name="Picture 1"/>
          <p:cNvPicPr>
            <a:picLocks noChangeAspect="1" noChangeArrowheads="1"/>
          </p:cNvPicPr>
          <p:nvPr/>
        </p:nvPicPr>
        <p:blipFill>
          <a:blip r:embed="rId4"/>
          <a:srcRect/>
          <a:stretch>
            <a:fillRect/>
          </a:stretch>
        </p:blipFill>
        <p:spPr bwMode="auto">
          <a:xfrm>
            <a:off x="4034616" y="4099612"/>
            <a:ext cx="4295775" cy="2159085"/>
          </a:xfrm>
          <a:prstGeom prst="rect">
            <a:avLst/>
          </a:prstGeom>
          <a:noFill/>
          <a:ln w="9525">
            <a:noFill/>
            <a:miter lim="800000"/>
            <a:headEnd/>
            <a:tailEnd/>
          </a:ln>
          <a:effectLst/>
        </p:spPr>
      </p:pic>
    </p:spTree>
    <p:extLst>
      <p:ext uri="{BB962C8B-B14F-4D97-AF65-F5344CB8AC3E}">
        <p14:creationId xmlns:p14="http://schemas.microsoft.com/office/powerpoint/2010/main" val="27537816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9" grpId="0"/>
      <p:bldP spid="15" grpId="0"/>
      <p:bldP spid="12"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smtClean="0">
                <a:solidFill>
                  <a:schemeClr val="tx1"/>
                </a:solidFill>
                <a:latin typeface="微软雅黑" panose="020B0503020204020204" pitchFamily="34" charset="-122"/>
                <a:ea typeface="微软雅黑" panose="020B0503020204020204" pitchFamily="34" charset="-122"/>
                <a:sym typeface="+mn-ea"/>
              </a:rPr>
              <a:t>机器学习方法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回归问题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668169" y="3375776"/>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a:t>
            </a:r>
            <a:r>
              <a:rPr lang="zh-CN" altLang="en-US" sz="2400" dirty="0" smtClean="0">
                <a:solidFill>
                  <a:schemeClr val="tx1"/>
                </a:solidFill>
                <a:latin typeface="微软雅黑" panose="020B0503020204020204" pitchFamily="34" charset="-122"/>
                <a:ea typeface="微软雅黑" panose="020B0503020204020204" pitchFamily="34" charset="-122"/>
                <a:sym typeface="+mn-ea"/>
              </a:rPr>
              <a:t>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894775338"/>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07487" y="56951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359887" y="58475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512287" y="59999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5683"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聚类问题</a:t>
            </a:r>
          </a:p>
        </p:txBody>
      </p:sp>
      <p:sp>
        <p:nvSpPr>
          <p:cNvPr id="6" name="矩形 5"/>
          <p:cNvSpPr/>
          <p:nvPr/>
        </p:nvSpPr>
        <p:spPr>
          <a:xfrm>
            <a:off x="677880" y="1278517"/>
            <a:ext cx="10967641" cy="1361719"/>
          </a:xfrm>
          <a:prstGeom prst="rect">
            <a:avLst/>
          </a:prstGeom>
        </p:spPr>
        <p:txBody>
          <a:bodyPr wrap="square">
            <a:spAutoFit/>
          </a:bodyPr>
          <a:lstStyle/>
          <a:p>
            <a:pPr indent="457200">
              <a:lnSpc>
                <a:spcPct val="125000"/>
              </a:lnSpc>
            </a:pPr>
            <a:r>
              <a:rPr lang="zh-CN" altLang="en-US" sz="2400" b="1" dirty="0">
                <a:solidFill>
                  <a:srgbClr val="0070C0"/>
                </a:solidFill>
                <a:latin typeface="微软雅黑" panose="020B0503020204020204" pitchFamily="34" charset="-122"/>
                <a:ea typeface="微软雅黑" panose="020B0503020204020204" pitchFamily="34" charset="-122"/>
              </a:rPr>
              <a:t>聚类</a:t>
            </a:r>
            <a:r>
              <a:rPr lang="zh-CN" altLang="en-US" sz="2400" b="1" dirty="0" smtClean="0">
                <a:solidFill>
                  <a:srgbClr val="0070C0"/>
                </a:solidFill>
                <a:latin typeface="微软雅黑" panose="020B0503020204020204" pitchFamily="34" charset="-122"/>
                <a:ea typeface="微软雅黑" panose="020B0503020204020204" pitchFamily="34" charset="-122"/>
              </a:rPr>
              <a:t>问题</a:t>
            </a:r>
            <a:r>
              <a:rPr lang="zh-CN" altLang="en-US" sz="2200" dirty="0">
                <a:latin typeface="微软雅黑" panose="020B0503020204020204" pitchFamily="34" charset="-122"/>
                <a:ea typeface="微软雅黑" panose="020B0503020204020204" pitchFamily="34" charset="-122"/>
              </a:rPr>
              <a:t>是</a:t>
            </a:r>
            <a:r>
              <a:rPr lang="zh-CN" altLang="en-US" sz="2200" dirty="0" smtClean="0">
                <a:latin typeface="微软雅黑" panose="020B0503020204020204" pitchFamily="34" charset="-122"/>
                <a:ea typeface="微软雅黑" panose="020B0503020204020204" pitchFamily="34" charset="-122"/>
              </a:rPr>
              <a:t>无监督学习的问题，算法的思想就是“物以类聚，人以群分”。聚类算法感知</a:t>
            </a:r>
            <a:r>
              <a:rPr lang="zh-CN" altLang="en-US" sz="2200" dirty="0">
                <a:latin typeface="微软雅黑" panose="020B0503020204020204" pitchFamily="34" charset="-122"/>
                <a:ea typeface="微软雅黑" panose="020B0503020204020204" pitchFamily="34" charset="-122"/>
              </a:rPr>
              <a:t>样本间的相似度，进行类别归纳，对新的输入进行输出预测，输出变量取有限个离散值</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7" name="矩形 6"/>
          <p:cNvSpPr/>
          <p:nvPr/>
        </p:nvSpPr>
        <p:spPr>
          <a:xfrm>
            <a:off x="1164242" y="5173730"/>
            <a:ext cx="10385425" cy="961289"/>
          </a:xfrm>
          <a:prstGeom prst="rect">
            <a:avLst/>
          </a:prstGeom>
        </p:spPr>
        <p:txBody>
          <a:bodyPr wrap="square">
            <a:spAutoFit/>
          </a:bodyPr>
          <a:lstStyle/>
          <a:p>
            <a:pPr marL="342900" indent="-342900">
              <a:lnSpc>
                <a:spcPct val="150000"/>
              </a:lnSpc>
              <a:buFont typeface="Wingdings" panose="05000000000000000000" charset="0"/>
              <a:buChar char=""/>
            </a:pPr>
            <a:r>
              <a:rPr lang="zh-CN" altLang="en-US" sz="2000" dirty="0" smtClean="0">
                <a:latin typeface="微软雅黑" panose="020B0503020204020204" pitchFamily="34" charset="-122"/>
                <a:ea typeface="微软雅黑" panose="020B0503020204020204" pitchFamily="34" charset="-122"/>
              </a:rPr>
              <a:t>可以</a:t>
            </a:r>
            <a:r>
              <a:rPr sz="2000" dirty="0" err="1" smtClean="0">
                <a:latin typeface="微软雅黑" panose="020B0503020204020204" pitchFamily="34" charset="-122"/>
                <a:ea typeface="微软雅黑" panose="020B0503020204020204" pitchFamily="34" charset="-122"/>
              </a:rPr>
              <a:t>作为一个单独过程</a:t>
            </a:r>
            <a:r>
              <a:rPr sz="2000" dirty="0" err="1">
                <a:latin typeface="微软雅黑" panose="020B0503020204020204" pitchFamily="34" charset="-122"/>
                <a:ea typeface="微软雅黑" panose="020B0503020204020204" pitchFamily="34" charset="-122"/>
              </a:rPr>
              <a:t>，用于寻找数据内在的分布结构</a:t>
            </a:r>
            <a:endParaRPr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charset="0"/>
              <a:buChar char=""/>
            </a:pPr>
            <a:r>
              <a:rPr sz="2000" dirty="0" smtClean="0">
                <a:latin typeface="微软雅黑" panose="020B0503020204020204" pitchFamily="34" charset="-122"/>
                <a:ea typeface="微软雅黑" panose="020B0503020204020204" pitchFamily="34" charset="-122"/>
              </a:rPr>
              <a:t>可以作为分类</a:t>
            </a:r>
            <a:r>
              <a:rPr sz="2000" dirty="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稀疏表示等其他学习任务的前驱过程</a:t>
            </a:r>
            <a:endParaRPr lang="en-US" sz="2000" dirty="0" smtClean="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639126" y="2640236"/>
            <a:ext cx="8720761" cy="2533494"/>
          </a:xfrm>
          <a:prstGeom prst="rect">
            <a:avLst/>
          </a:prstGeom>
        </p:spPr>
      </p:pic>
    </p:spTree>
    <p:extLst>
      <p:ext uri="{BB962C8B-B14F-4D97-AF65-F5344CB8AC3E}">
        <p14:creationId xmlns:p14="http://schemas.microsoft.com/office/powerpoint/2010/main" val="28386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K-means</a:t>
            </a:r>
          </a:p>
        </p:txBody>
      </p:sp>
      <p:sp>
        <p:nvSpPr>
          <p:cNvPr id="3" name="矩形 2"/>
          <p:cNvSpPr/>
          <p:nvPr/>
        </p:nvSpPr>
        <p:spPr>
          <a:xfrm>
            <a:off x="460101" y="1334184"/>
            <a:ext cx="10725350" cy="1323439"/>
          </a:xfrm>
          <a:prstGeom prst="rect">
            <a:avLst/>
          </a:prstGeom>
        </p:spPr>
        <p:txBody>
          <a:bodyPr wrap="square">
            <a:spAutoFit/>
          </a:bodyPr>
          <a:lstStyle/>
          <a:p>
            <a:pPr indent="457200" fontAlgn="auto">
              <a:lnSpc>
                <a:spcPct val="100000"/>
              </a:lnSpc>
            </a:pPr>
            <a:r>
              <a:rPr sz="2000" b="1" dirty="0">
                <a:latin typeface="微软雅黑" panose="020B0503020204020204" pitchFamily="34" charset="-122"/>
                <a:ea typeface="微软雅黑" panose="020B0503020204020204" pitchFamily="34" charset="-122"/>
              </a:rPr>
              <a:t>K-means</a:t>
            </a:r>
            <a:r>
              <a:rPr lang="zh-CN" sz="2000" dirty="0">
                <a:latin typeface="微软雅黑" panose="020B0503020204020204" pitchFamily="34" charset="-122"/>
                <a:ea typeface="微软雅黑" panose="020B0503020204020204" pitchFamily="34" charset="-122"/>
              </a:rPr>
              <a:t>（又称</a:t>
            </a:r>
            <a:r>
              <a:rPr sz="2000" dirty="0">
                <a:latin typeface="微软雅黑" panose="020B0503020204020204" pitchFamily="34" charset="-122"/>
                <a:ea typeface="微软雅黑" panose="020B0503020204020204" pitchFamily="34" charset="-122"/>
              </a:rPr>
              <a:t>k</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均值或k-平均</a:t>
            </a:r>
            <a:r>
              <a:rPr lang="zh-CN" sz="2000" dirty="0">
                <a:latin typeface="微软雅黑" panose="020B0503020204020204" pitchFamily="34" charset="-122"/>
                <a:ea typeface="微软雅黑" panose="020B0503020204020204" pitchFamily="34" charset="-122"/>
              </a:rPr>
              <a:t>）</a:t>
            </a:r>
            <a:r>
              <a:rPr sz="2000" dirty="0" err="1">
                <a:latin typeface="微软雅黑" panose="020B0503020204020204" pitchFamily="34" charset="-122"/>
                <a:ea typeface="微软雅黑" panose="020B0503020204020204" pitchFamily="34" charset="-122"/>
              </a:rPr>
              <a:t>聚类算法。算法思想就是首先随机确定k个中心点作为聚类中心，</a:t>
            </a:r>
            <a:r>
              <a:rPr sz="2000" dirty="0" err="1" smtClean="0">
                <a:latin typeface="微软雅黑" panose="020B0503020204020204" pitchFamily="34" charset="-122"/>
                <a:ea typeface="微软雅黑" panose="020B0503020204020204" pitchFamily="34" charset="-122"/>
              </a:rPr>
              <a:t>然后把</a:t>
            </a:r>
            <a:r>
              <a:rPr lang="zh-CN" altLang="en-US" sz="2000" dirty="0" smtClean="0">
                <a:latin typeface="微软雅黑" panose="020B0503020204020204" pitchFamily="34" charset="-122"/>
                <a:ea typeface="微软雅黑" panose="020B0503020204020204" pitchFamily="34" charset="-122"/>
              </a:rPr>
              <a:t>每个</a:t>
            </a:r>
            <a:r>
              <a:rPr sz="2000" dirty="0" err="1" smtClean="0">
                <a:latin typeface="微软雅黑" panose="020B0503020204020204" pitchFamily="34" charset="-122"/>
                <a:ea typeface="微软雅黑" panose="020B0503020204020204" pitchFamily="34" charset="-122"/>
              </a:rPr>
              <a:t>数据点分配给最邻近的中心点</a:t>
            </a:r>
            <a:r>
              <a:rPr sz="2000" dirty="0" err="1">
                <a:latin typeface="微软雅黑" panose="020B0503020204020204" pitchFamily="34" charset="-122"/>
                <a:ea typeface="微软雅黑" panose="020B0503020204020204" pitchFamily="34" charset="-122"/>
              </a:rPr>
              <a:t>，</a:t>
            </a:r>
            <a:r>
              <a:rPr sz="2000" dirty="0" err="1" smtClean="0">
                <a:latin typeface="微软雅黑" panose="020B0503020204020204" pitchFamily="34" charset="-122"/>
                <a:ea typeface="微软雅黑" panose="020B0503020204020204" pitchFamily="34" charset="-122"/>
              </a:rPr>
              <a:t>分配完成后</a:t>
            </a:r>
            <a:r>
              <a:rPr lang="zh-CN" altLang="en-US" sz="2000" dirty="0" smtClean="0">
                <a:latin typeface="微软雅黑" panose="020B0503020204020204" pitchFamily="34" charset="-122"/>
                <a:ea typeface="微软雅黑" panose="020B0503020204020204" pitchFamily="34" charset="-122"/>
              </a:rPr>
              <a:t>形成</a:t>
            </a:r>
            <a:r>
              <a:rPr lang="en-US" altLang="zh-CN" sz="2000" dirty="0" smtClean="0">
                <a:latin typeface="微软雅黑" panose="020B0503020204020204" pitchFamily="34" charset="-122"/>
                <a:ea typeface="微软雅黑" panose="020B0503020204020204" pitchFamily="34" charset="-122"/>
              </a:rPr>
              <a:t>k</a:t>
            </a:r>
            <a:r>
              <a:rPr lang="zh-CN" altLang="en-US" sz="2000" dirty="0" smtClean="0">
                <a:latin typeface="微软雅黑" panose="020B0503020204020204" pitchFamily="34" charset="-122"/>
                <a:ea typeface="微软雅黑" panose="020B0503020204020204" pitchFamily="34" charset="-122"/>
              </a:rPr>
              <a:t>个聚类，计算各个聚</a:t>
            </a:r>
            <a:r>
              <a:rPr sz="2000" dirty="0" err="1" smtClean="0">
                <a:latin typeface="微软雅黑" panose="020B0503020204020204" pitchFamily="34" charset="-122"/>
                <a:ea typeface="微软雅黑" panose="020B0503020204020204" pitchFamily="34" charset="-122"/>
              </a:rPr>
              <a:t>类的平均中心</a:t>
            </a:r>
            <a:r>
              <a:rPr lang="zh-CN" altLang="en-US" sz="2000" dirty="0" smtClean="0">
                <a:latin typeface="微软雅黑" panose="020B0503020204020204" pitchFamily="34" charset="-122"/>
                <a:ea typeface="微软雅黑" panose="020B0503020204020204" pitchFamily="34" charset="-122"/>
              </a:rPr>
              <a:t>点，将其作为该聚类新的类中心点</a:t>
            </a:r>
            <a:r>
              <a:rPr sz="2000" dirty="0" smtClean="0">
                <a:latin typeface="微软雅黑" panose="020B0503020204020204" pitchFamily="34" charset="-122"/>
                <a:ea typeface="微软雅黑" panose="020B0503020204020204" pitchFamily="34" charset="-122"/>
              </a:rPr>
              <a:t>，</a:t>
            </a:r>
            <a:r>
              <a:rPr sz="2000" dirty="0" err="1" smtClean="0">
                <a:latin typeface="微软雅黑" panose="020B0503020204020204" pitchFamily="34" charset="-122"/>
                <a:ea typeface="微软雅黑" panose="020B0503020204020204" pitchFamily="34" charset="-122"/>
              </a:rPr>
              <a:t>然后重复迭代上述步骤直到分配过程不再产生变化</a:t>
            </a:r>
            <a:r>
              <a:rPr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p>
        </p:txBody>
      </p:sp>
      <p:grpSp>
        <p:nvGrpSpPr>
          <p:cNvPr id="6" name="组合 5"/>
          <p:cNvGrpSpPr/>
          <p:nvPr/>
        </p:nvGrpSpPr>
        <p:grpSpPr>
          <a:xfrm>
            <a:off x="6770370" y="2397125"/>
            <a:ext cx="4603115" cy="2728595"/>
            <a:chOff x="3939" y="2130"/>
            <a:chExt cx="8974" cy="5355"/>
          </a:xfrm>
        </p:grpSpPr>
        <p:pic>
          <p:nvPicPr>
            <p:cNvPr id="4" name="图片 3"/>
            <p:cNvPicPr>
              <a:picLocks noChangeAspect="1"/>
            </p:cNvPicPr>
            <p:nvPr/>
          </p:nvPicPr>
          <p:blipFill>
            <a:blip r:embed="rId3"/>
            <a:stretch>
              <a:fillRect/>
            </a:stretch>
          </p:blipFill>
          <p:spPr>
            <a:xfrm>
              <a:off x="3939" y="2130"/>
              <a:ext cx="8975" cy="5185"/>
            </a:xfrm>
            <a:prstGeom prst="rect">
              <a:avLst/>
            </a:prstGeom>
          </p:spPr>
        </p:pic>
        <p:sp>
          <p:nvSpPr>
            <p:cNvPr id="5" name="文本框 4"/>
            <p:cNvSpPr txBox="1"/>
            <p:nvPr/>
          </p:nvSpPr>
          <p:spPr>
            <a:xfrm>
              <a:off x="11310" y="6905"/>
              <a:ext cx="1516" cy="580"/>
            </a:xfrm>
            <a:prstGeom prst="rect">
              <a:avLst/>
            </a:prstGeom>
            <a:solidFill>
              <a:schemeClr val="bg1"/>
            </a:solidFill>
          </p:spPr>
          <p:txBody>
            <a:bodyPr wrap="square" rtlCol="0">
              <a:spAutoFit/>
            </a:bodyPr>
            <a:lstStyle/>
            <a:p>
              <a:endParaRPr lang="zh-CN" altLang="en-US"/>
            </a:p>
          </p:txBody>
        </p:sp>
      </p:grpSp>
      <p:sp>
        <p:nvSpPr>
          <p:cNvPr id="7" name="文本框 6"/>
          <p:cNvSpPr txBox="1"/>
          <p:nvPr/>
        </p:nvSpPr>
        <p:spPr>
          <a:xfrm>
            <a:off x="497205" y="2707640"/>
            <a:ext cx="5894070" cy="2245360"/>
          </a:xfrm>
          <a:prstGeom prst="rect">
            <a:avLst/>
          </a:prstGeom>
          <a:noFill/>
        </p:spPr>
        <p:txBody>
          <a:bodyPr wrap="square" rtlCol="0" anchor="t">
            <a:spAutoFit/>
          </a:bodyPr>
          <a:lstStyle/>
          <a:p>
            <a:pPr marL="457200" indent="-457200">
              <a:buFont typeface="+mj-ea"/>
              <a:buAutoNum type="circleNumDbPlain"/>
            </a:pPr>
            <a:r>
              <a:rPr sz="2000" dirty="0">
                <a:latin typeface="微软雅黑" panose="020B0503020204020204" pitchFamily="34" charset="-122"/>
                <a:ea typeface="微软雅黑" panose="020B0503020204020204" pitchFamily="34" charset="-122"/>
              </a:rPr>
              <a:t>随机选择K个随机的点（称为聚类中心）；</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对与数据集中的每个数据点，按照距离K个中心点的距离，将其与距离最近的中心点关联起来，与同一中心点关联的所有点聚成一类；</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计算每一组的均值，将该组所关联的中心点移动到平均值的位置；</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重复执行2-3步，直至中心点不再变化</a:t>
            </a:r>
            <a:r>
              <a:rPr lang="zh-CN" sz="2000" dirty="0">
                <a:latin typeface="微软雅黑" panose="020B0503020204020204" pitchFamily="34" charset="-122"/>
                <a:ea typeface="微软雅黑" panose="020B0503020204020204" pitchFamily="34" charset="-122"/>
              </a:rPr>
              <a:t>；</a:t>
            </a:r>
          </a:p>
        </p:txBody>
      </p:sp>
      <p:sp>
        <p:nvSpPr>
          <p:cNvPr id="8" name="矩形 7"/>
          <p:cNvSpPr/>
          <p:nvPr/>
        </p:nvSpPr>
        <p:spPr>
          <a:xfrm>
            <a:off x="683895" y="5075555"/>
            <a:ext cx="5353685" cy="1508105"/>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dirty="0">
                <a:latin typeface="微软雅黑" panose="020B0503020204020204" pitchFamily="34" charset="-122"/>
                <a:ea typeface="微软雅黑" panose="020B0503020204020204" pitchFamily="34" charset="-122"/>
                <a:sym typeface="+mn-ea"/>
              </a:rPr>
              <a:t>K-Means的主要</a:t>
            </a:r>
            <a:r>
              <a:rPr lang="zh-CN" altLang="en-US" b="1" dirty="0">
                <a:solidFill>
                  <a:srgbClr val="0070C0"/>
                </a:solidFill>
                <a:latin typeface="微软雅黑" panose="020B0503020204020204" pitchFamily="34" charset="-122"/>
                <a:ea typeface="微软雅黑" panose="020B0503020204020204" pitchFamily="34" charset="-122"/>
                <a:sym typeface="+mn-ea"/>
              </a:rPr>
              <a:t>优点</a:t>
            </a:r>
            <a:r>
              <a:rPr lang="zh-CN" altLang="en-US"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原理比较简单，实现也是很容易，收敛速度快</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聚类效果较优</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算法的可解释度比较强</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主要需要调参的参数仅仅是簇数k</a:t>
            </a:r>
          </a:p>
        </p:txBody>
      </p:sp>
      <p:sp>
        <p:nvSpPr>
          <p:cNvPr id="9" name="矩形 8"/>
          <p:cNvSpPr/>
          <p:nvPr/>
        </p:nvSpPr>
        <p:spPr>
          <a:xfrm>
            <a:off x="6278880" y="5075555"/>
            <a:ext cx="4989830" cy="1508105"/>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dirty="0">
                <a:latin typeface="微软雅黑" panose="020B0503020204020204" pitchFamily="34" charset="-122"/>
                <a:ea typeface="微软雅黑" panose="020B0503020204020204" pitchFamily="34" charset="-122"/>
                <a:sym typeface="+mn-ea"/>
              </a:rPr>
              <a:t>K-Means的主要</a:t>
            </a:r>
            <a:r>
              <a:rPr lang="zh-CN" altLang="en-US" b="1" dirty="0">
                <a:solidFill>
                  <a:srgbClr val="0070C0"/>
                </a:solidFill>
                <a:latin typeface="微软雅黑" panose="020B0503020204020204" pitchFamily="34" charset="-122"/>
                <a:ea typeface="微软雅黑" panose="020B0503020204020204" pitchFamily="34" charset="-122"/>
                <a:sym typeface="+mn-ea"/>
              </a:rPr>
              <a:t>缺点</a:t>
            </a:r>
            <a:r>
              <a:rPr lang="zh-CN" altLang="en-US"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K值的选取不好把握</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不平衡数据集的聚类效果不佳</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采用迭代方法，得到的结果只是局部最优</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对噪音和异常点比较的敏感。</a:t>
            </a:r>
          </a:p>
        </p:txBody>
      </p:sp>
      <p:sp>
        <p:nvSpPr>
          <p:cNvPr id="12" name="圆角矩形 11"/>
          <p:cNvSpPr/>
          <p:nvPr/>
        </p:nvSpPr>
        <p:spPr>
          <a:xfrm>
            <a:off x="497205" y="2645410"/>
            <a:ext cx="5894070" cy="230759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p:cNvSpPr/>
          <p:nvPr/>
        </p:nvSpPr>
        <p:spPr>
          <a:xfrm>
            <a:off x="2172334" y="2304097"/>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accent2">
                    <a:lumMod val="75000"/>
                  </a:schemeClr>
                </a:solidFill>
                <a:latin typeface="微软雅黑" panose="020B0503020204020204" pitchFamily="34" charset="-122"/>
                <a:ea typeface="微软雅黑" panose="020B0503020204020204" pitchFamily="34" charset="-122"/>
              </a:rPr>
              <a:t>K-means</a:t>
            </a: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算法</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流程</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梯形 24"/>
          <p:cNvSpPr/>
          <p:nvPr/>
        </p:nvSpPr>
        <p:spPr>
          <a:xfrm>
            <a:off x="2288789" y="2708502"/>
            <a:ext cx="6592675" cy="1692229"/>
          </a:xfrm>
          <a:prstGeom prst="trapezoid">
            <a:avLst>
              <a:gd name="adj" fmla="val 86002"/>
            </a:avLst>
          </a:prstGeom>
          <a:gradFill>
            <a:gsLst>
              <a:gs pos="0">
                <a:schemeClr val="bg1"/>
              </a:gs>
              <a:gs pos="100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1490332" y="400051"/>
            <a:ext cx="4789757" cy="645160"/>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机器学习的一般过程</a:t>
            </a:r>
          </a:p>
        </p:txBody>
      </p:sp>
      <p:sp>
        <p:nvSpPr>
          <p:cNvPr id="3" name="流程图: 磁盘 2"/>
          <p:cNvSpPr/>
          <p:nvPr/>
        </p:nvSpPr>
        <p:spPr>
          <a:xfrm>
            <a:off x="1913972" y="1510836"/>
            <a:ext cx="1610139" cy="101379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a:t>
            </a:r>
            <a:r>
              <a:rPr kumimoji="1" lang="zh-CN" altLang="en-US" sz="2400" b="1" dirty="0" smtClean="0">
                <a:solidFill>
                  <a:schemeClr val="tx1"/>
                </a:solidFill>
                <a:latin typeface="微软雅黑" panose="020B0503020204020204" pitchFamily="34" charset="-122"/>
                <a:ea typeface="微软雅黑" panose="020B0503020204020204" pitchFamily="34" charset="-122"/>
              </a:rPr>
              <a:t>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流程图: 磁盘 4"/>
          <p:cNvSpPr/>
          <p:nvPr/>
        </p:nvSpPr>
        <p:spPr>
          <a:xfrm>
            <a:off x="7788005" y="1336900"/>
            <a:ext cx="2882348" cy="136166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微软雅黑" panose="020B0503020204020204" pitchFamily="34" charset="-122"/>
                <a:ea typeface="微软雅黑" panose="020B0503020204020204" pitchFamily="34" charset="-122"/>
              </a:rPr>
              <a:t>未知测试数据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a:srcRect l="74879" t="26087" r="1498" b="50290"/>
          <a:stretch/>
        </p:blipFill>
        <p:spPr>
          <a:xfrm>
            <a:off x="4965287" y="1326960"/>
            <a:ext cx="1381542" cy="1381542"/>
          </a:xfrm>
          <a:prstGeom prst="rect">
            <a:avLst/>
          </a:prstGeom>
        </p:spPr>
      </p:pic>
      <p:sp>
        <p:nvSpPr>
          <p:cNvPr id="7" name="右箭头 6"/>
          <p:cNvSpPr/>
          <p:nvPr/>
        </p:nvSpPr>
        <p:spPr>
          <a:xfrm>
            <a:off x="3797896" y="179410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3921533" y="160943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0" name="右箭头 9"/>
          <p:cNvSpPr/>
          <p:nvPr/>
        </p:nvSpPr>
        <p:spPr>
          <a:xfrm>
            <a:off x="6535673" y="179410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690084" y="160943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p>
        </p:txBody>
      </p:sp>
      <p:pic>
        <p:nvPicPr>
          <p:cNvPr id="20" name="图片 19"/>
          <p:cNvPicPr>
            <a:picLocks noChangeAspect="1"/>
          </p:cNvPicPr>
          <p:nvPr/>
        </p:nvPicPr>
        <p:blipFill rotWithShape="1">
          <a:blip r:embed="rId4" cstate="print"/>
          <a:srcRect l="2937" t="5156" r="23387" b="4533"/>
          <a:stretch/>
        </p:blipFill>
        <p:spPr>
          <a:xfrm>
            <a:off x="1572120" y="3295830"/>
            <a:ext cx="1263929" cy="1220677"/>
          </a:xfrm>
          <a:prstGeom prst="rect">
            <a:avLst/>
          </a:prstGeom>
        </p:spPr>
      </p:pic>
      <p:pic>
        <p:nvPicPr>
          <p:cNvPr id="23" name="图片 22"/>
          <p:cNvPicPr>
            <a:picLocks noChangeAspect="1"/>
          </p:cNvPicPr>
          <p:nvPr/>
        </p:nvPicPr>
        <p:blipFill rotWithShape="1">
          <a:blip r:embed="rId5"/>
          <a:srcRect l="34178" t="25244" r="33111" b="44356"/>
          <a:stretch/>
        </p:blipFill>
        <p:spPr>
          <a:xfrm>
            <a:off x="5204601" y="3261848"/>
            <a:ext cx="1350042" cy="1254659"/>
          </a:xfrm>
          <a:prstGeom prst="rect">
            <a:avLst/>
          </a:prstGeom>
        </p:spPr>
      </p:pic>
      <p:pic>
        <p:nvPicPr>
          <p:cNvPr id="24" name="图片 23"/>
          <p:cNvPicPr>
            <a:picLocks noChangeAspect="1"/>
          </p:cNvPicPr>
          <p:nvPr/>
        </p:nvPicPr>
        <p:blipFill rotWithShape="1">
          <a:blip r:embed="rId6"/>
          <a:srcRect l="12240" t="14348" r="16028" b="14863"/>
          <a:stretch/>
        </p:blipFill>
        <p:spPr>
          <a:xfrm>
            <a:off x="8395432" y="3170621"/>
            <a:ext cx="1307569" cy="1345886"/>
          </a:xfrm>
          <a:prstGeom prst="rect">
            <a:avLst/>
          </a:prstGeom>
        </p:spPr>
      </p:pic>
      <p:sp>
        <p:nvSpPr>
          <p:cNvPr id="26" name="矩形 25"/>
          <p:cNvSpPr/>
          <p:nvPr/>
        </p:nvSpPr>
        <p:spPr>
          <a:xfrm>
            <a:off x="1880918" y="4618562"/>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模型</a:t>
            </a:r>
          </a:p>
        </p:txBody>
      </p:sp>
      <p:sp>
        <p:nvSpPr>
          <p:cNvPr id="27" name="矩形 26"/>
          <p:cNvSpPr/>
          <p:nvPr/>
        </p:nvSpPr>
        <p:spPr>
          <a:xfrm>
            <a:off x="5556456" y="4618562"/>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策略</a:t>
            </a:r>
          </a:p>
        </p:txBody>
      </p:sp>
      <p:sp>
        <p:nvSpPr>
          <p:cNvPr id="28" name="矩形 27"/>
          <p:cNvSpPr/>
          <p:nvPr/>
        </p:nvSpPr>
        <p:spPr>
          <a:xfrm>
            <a:off x="8764551" y="4618562"/>
            <a:ext cx="646331" cy="369332"/>
          </a:xfrm>
          <a:prstGeom prst="rect">
            <a:avLst/>
          </a:prstGeom>
        </p:spPr>
        <p:txBody>
          <a:bodyPr wrap="none">
            <a:spAutoFit/>
          </a:bodyPr>
          <a:lstStyle/>
          <a:p>
            <a:r>
              <a:rPr kumimoji="1" lang="zh-CN" altLang="en-US" b="1" dirty="0" smtClean="0">
                <a:latin typeface="微软雅黑" panose="020B0503020204020204" pitchFamily="34" charset="-122"/>
                <a:ea typeface="微软雅黑" panose="020B0503020204020204" pitchFamily="34" charset="-122"/>
              </a:rPr>
              <a:t>算法</a:t>
            </a:r>
            <a:endParaRPr kumimoji="1" lang="zh-CN" altLang="en-US" b="1" dirty="0">
              <a:latin typeface="微软雅黑" panose="020B0503020204020204" pitchFamily="34" charset="-122"/>
              <a:ea typeface="微软雅黑" panose="020B0503020204020204" pitchFamily="34" charset="-122"/>
            </a:endParaRPr>
          </a:p>
        </p:txBody>
      </p:sp>
      <p:sp>
        <p:nvSpPr>
          <p:cNvPr id="29" name="矩形 2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5319845" y="5552819"/>
            <a:ext cx="1107996" cy="458908"/>
          </a:xfrm>
          <a:prstGeom prst="rect">
            <a:avLst/>
          </a:prstGeom>
          <a:noFill/>
        </p:spPr>
        <p:txBody>
          <a:bodyPr wrap="none" lIns="91440" tIns="45720" rIns="91440" bIns="45720">
            <a:spAutoFit/>
          </a:bodyPr>
          <a:lstStyle/>
          <a:p>
            <a:pPr algn="ctr">
              <a:lnSpc>
                <a:spcPct val="150000"/>
              </a:lnSpc>
            </a:pPr>
            <a:r>
              <a:rPr lang="zh-CN" altLang="en-US"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模型选择</a:t>
            </a:r>
            <a:endParaRPr lang="en-US" altLang="zh-CN" b="0" cap="none" spc="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2" name="矩形 31"/>
              <p:cNvSpPr/>
              <p:nvPr/>
            </p:nvSpPr>
            <p:spPr>
              <a:xfrm>
                <a:off x="8053571" y="4991645"/>
                <a:ext cx="2082848" cy="507831"/>
              </a:xfrm>
              <a:prstGeom prst="rect">
                <a:avLst/>
              </a:prstGeom>
              <a:noFill/>
            </p:spPr>
            <p:txBody>
              <a:bodyPr wrap="square" lIns="91440" tIns="45720" rIns="91440" bIns="45720">
                <a:spAutoFit/>
              </a:bodyPr>
              <a:lstStyle/>
              <a:p>
                <a:pPr algn="ctr">
                  <a:lnSpc>
                    <a:spcPct val="150000"/>
                  </a:lnSpc>
                </a:pP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确定参数</a:t>
                </a:r>
                <a14:m>
                  <m:oMath xmlns:m="http://schemas.openxmlformats.org/officeDocument/2006/math">
                    <m:r>
                      <a:rPr lang="zh-CN" altLang="en-US" b="1" i="1">
                        <a:latin typeface="Cambria Math" panose="02040503050406030204" pitchFamily="18" charset="0"/>
                      </a:rPr>
                      <m:t>𝜽</m:t>
                    </m:r>
                  </m:oMath>
                </a14:m>
                <a:endParaRPr lang="zh-CN" altLang="en-US"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2" name="矩形 31"/>
              <p:cNvSpPr>
                <a:spLocks noRot="1" noChangeAspect="1" noMove="1" noResize="1" noEditPoints="1" noAdjustHandles="1" noChangeArrowheads="1" noChangeShapeType="1" noTextEdit="1"/>
              </p:cNvSpPr>
              <p:nvPr/>
            </p:nvSpPr>
            <p:spPr>
              <a:xfrm>
                <a:off x="8053571" y="4991645"/>
                <a:ext cx="2082848" cy="507831"/>
              </a:xfrm>
              <a:prstGeom prst="rect">
                <a:avLst/>
              </a:prstGeom>
              <a:blipFill rotWithShape="0">
                <a:blip r:embed="rId7"/>
                <a:stretch>
                  <a:fillRect b="-13253"/>
                </a:stretch>
              </a:blipFill>
            </p:spPr>
            <p:txBody>
              <a:bodyPr/>
              <a:lstStyle/>
              <a:p>
                <a:r>
                  <a:rPr lang="zh-CN" altLang="en-US">
                    <a:noFill/>
                  </a:rPr>
                  <a:t> </a:t>
                </a:r>
              </a:p>
            </p:txBody>
          </p:sp>
        </mc:Fallback>
      </mc:AlternateContent>
      <p:sp>
        <p:nvSpPr>
          <p:cNvPr id="33" name="矩形 32"/>
          <p:cNvSpPr/>
          <p:nvPr/>
        </p:nvSpPr>
        <p:spPr>
          <a:xfrm>
            <a:off x="7694762" y="5548883"/>
            <a:ext cx="3795623" cy="461665"/>
          </a:xfrm>
          <a:prstGeom prst="rect">
            <a:avLst/>
          </a:prstGeom>
          <a:noFill/>
        </p:spPr>
        <p:txBody>
          <a:bodyPr wrap="square" lIns="91440" tIns="45720" rIns="91440" bIns="45720">
            <a:spAutoFit/>
          </a:bodyPr>
          <a:lstStyle/>
          <a:p>
            <a:pPr algn="ctr"/>
            <a:r>
              <a:rPr lang="zh-CN" altLang="en-US" sz="2400" b="0" cap="none" spc="0"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最优化</a:t>
            </a:r>
            <a:r>
              <a:rPr lang="zh-CN" altLang="en-US" sz="240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梯度下降、最小</a:t>
            </a: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二</a:t>
            </a: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乘等</a:t>
            </a:r>
            <a:endPar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4" name="矩形 33"/>
          <p:cNvSpPr/>
          <p:nvPr/>
        </p:nvSpPr>
        <p:spPr>
          <a:xfrm>
            <a:off x="5089013" y="4954077"/>
            <a:ext cx="1569661" cy="458908"/>
          </a:xfrm>
          <a:prstGeom prst="rect">
            <a:avLst/>
          </a:prstGeom>
          <a:noFill/>
        </p:spPr>
        <p:txBody>
          <a:bodyPr wrap="none" lIns="91440" tIns="45720" rIns="91440" bIns="45720">
            <a:spAutoFit/>
          </a:bodyPr>
          <a:lstStyle/>
          <a:p>
            <a:pPr algn="ctr">
              <a:lnSpc>
                <a:spcPct val="150000"/>
              </a:lnSpc>
            </a:pP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损失函数选择</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5" name="矩形 34"/>
          <p:cNvSpPr/>
          <p:nvPr/>
        </p:nvSpPr>
        <p:spPr>
          <a:xfrm>
            <a:off x="1875045" y="4987894"/>
            <a:ext cx="646331" cy="1338828"/>
          </a:xfrm>
          <a:prstGeom prst="rect">
            <a:avLst/>
          </a:prstGeom>
          <a:noFill/>
        </p:spPr>
        <p:txBody>
          <a:bodyPr wrap="none" lIns="91440" tIns="45720" rIns="91440" bIns="45720">
            <a:spAutoFit/>
          </a:bodyPr>
          <a:lstStyle/>
          <a:p>
            <a:pPr algn="ctr">
              <a:lnSpc>
                <a:spcPct val="150000"/>
              </a:lnSpc>
            </a:pP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分类</a:t>
            </a:r>
            <a:endParaRPr lang="en-US" altLang="zh-CN"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回归</a:t>
            </a:r>
            <a:endParaRPr lang="en-US" altLang="zh-CN"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聚类</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142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31" grpId="0"/>
      <p:bldP spid="32" grpId="0"/>
      <p:bldP spid="33" grpId="0"/>
      <p:bldP spid="34"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a:t>
            </a:r>
            <a:r>
              <a:rPr kumimoji="1" lang="zh-CN" altLang="en-US" sz="3600" b="1" dirty="0" smtClean="0">
                <a:latin typeface="微软雅黑" panose="020B0503020204020204" pitchFamily="34" charset="-122"/>
                <a:ea typeface="微软雅黑" panose="020B0503020204020204" pitchFamily="34" charset="-122"/>
              </a:rPr>
              <a:t>混合模型</a:t>
            </a:r>
            <a:endParaRPr kumimoji="1"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460101" y="1334184"/>
            <a:ext cx="10725350" cy="707886"/>
          </a:xfrm>
          <a:prstGeom prst="rect">
            <a:avLst/>
          </a:prstGeom>
        </p:spPr>
        <p:txBody>
          <a:bodyPr wrap="square">
            <a:spAutoFit/>
          </a:bodyPr>
          <a:lstStyle/>
          <a:p>
            <a:pPr indent="457200" fontAlgn="auto">
              <a:lnSpc>
                <a:spcPct val="100000"/>
              </a:lnSpc>
            </a:pPr>
            <a:r>
              <a:rPr sz="2000" b="1" dirty="0">
                <a:latin typeface="微软雅黑" panose="020B0503020204020204" pitchFamily="34" charset="-122"/>
                <a:ea typeface="微软雅黑" panose="020B0503020204020204" pitchFamily="34" charset="-122"/>
              </a:rPr>
              <a:t>高斯混合模型</a:t>
            </a:r>
            <a:r>
              <a:rPr sz="2000" dirty="0">
                <a:latin typeface="微软雅黑" panose="020B0503020204020204" pitchFamily="34" charset="-122"/>
                <a:ea typeface="微软雅黑" panose="020B0503020204020204" pitchFamily="34" charset="-122"/>
              </a:rPr>
              <a:t>（Gaussian Mixed Model）</a:t>
            </a:r>
            <a:r>
              <a:rPr sz="2000" dirty="0" smtClean="0">
                <a:latin typeface="微软雅黑" panose="020B0503020204020204" pitchFamily="34" charset="-122"/>
                <a:ea typeface="微软雅黑" panose="020B0503020204020204" pitchFamily="34" charset="-122"/>
              </a:rPr>
              <a:t>指的是多个高斯分布函数的线性组合</a:t>
            </a:r>
            <a:r>
              <a:rPr lang="zh-CN" altLang="en-US" sz="2000" dirty="0" smtClean="0">
                <a:latin typeface="微软雅黑" panose="020B0503020204020204" pitchFamily="34" charset="-122"/>
                <a:ea typeface="微软雅黑" panose="020B0503020204020204" pitchFamily="34" charset="-122"/>
              </a:rPr>
              <a:t>，是一种广泛使用的聚类算法，该方法使用了高斯分布作为参数模型。</a:t>
            </a:r>
            <a:endParaRPr lang="zh-CN" altLang="en-US" sz="2000" dirty="0">
              <a:latin typeface="微软雅黑" panose="020B0503020204020204" pitchFamily="34" charset="-122"/>
              <a:ea typeface="微软雅黑" panose="020B0503020204020204" pitchFamily="34" charset="-122"/>
            </a:endParaRPr>
          </a:p>
        </p:txBody>
      </p:sp>
      <p:sp>
        <p:nvSpPr>
          <p:cNvPr id="4" name="矩形 3"/>
          <p:cNvSpPr/>
          <p:nvPr/>
        </p:nvSpPr>
        <p:spPr>
          <a:xfrm>
            <a:off x="443256" y="2016302"/>
            <a:ext cx="4662754" cy="1445717"/>
          </a:xfrm>
          <a:prstGeom prst="rect">
            <a:avLst/>
          </a:prstGeom>
        </p:spPr>
        <p:txBody>
          <a:bodyPr wrap="square">
            <a:spAutoFit/>
          </a:bodyPr>
          <a:lstStyle/>
          <a:p>
            <a:pPr>
              <a:lnSpc>
                <a:spcPct val="125000"/>
              </a:lnSpc>
            </a:pPr>
            <a:r>
              <a:rPr lang="zh-CN" altLang="en-US" b="1" dirty="0" smtClean="0">
                <a:solidFill>
                  <a:srgbClr val="0070C0"/>
                </a:solidFill>
                <a:latin typeface="微软雅黑"/>
                <a:ea typeface="微软雅黑"/>
              </a:rPr>
              <a:t>        单高斯模型：</a:t>
            </a:r>
            <a:r>
              <a:rPr lang="zh-CN" altLang="en-US" dirty="0" smtClean="0">
                <a:latin typeface="微软雅黑" panose="020B0503020204020204" pitchFamily="34" charset="-122"/>
                <a:ea typeface="微软雅黑" panose="020B0503020204020204" pitchFamily="34" charset="-122"/>
              </a:rPr>
              <a:t>高斯分布（</a:t>
            </a:r>
            <a:r>
              <a:rPr lang="en-US" altLang="zh-CN" dirty="0" smtClean="0">
                <a:latin typeface="微软雅黑" panose="020B0503020204020204" pitchFamily="34" charset="-122"/>
                <a:ea typeface="微软雅黑" panose="020B0503020204020204" pitchFamily="34" charset="-122"/>
              </a:rPr>
              <a:t>Gaussian distribution</a:t>
            </a:r>
            <a:r>
              <a:rPr lang="zh-CN" altLang="en-US" dirty="0" smtClean="0">
                <a:latin typeface="微软雅黑" panose="020B0503020204020204" pitchFamily="34" charset="-122"/>
                <a:ea typeface="微软雅黑" panose="020B0503020204020204" pitchFamily="34" charset="-122"/>
              </a:rPr>
              <a:t>）有时也被称为正态分布（</a:t>
            </a:r>
            <a:r>
              <a:rPr lang="en-US" altLang="zh-CN" dirty="0" smtClean="0">
                <a:latin typeface="微软雅黑" panose="020B0503020204020204" pitchFamily="34" charset="-122"/>
                <a:ea typeface="微软雅黑" panose="020B0503020204020204" pitchFamily="34" charset="-122"/>
              </a:rPr>
              <a:t>normal distribution</a:t>
            </a:r>
            <a:r>
              <a:rPr lang="zh-CN" altLang="en-US" dirty="0" smtClean="0">
                <a:latin typeface="微软雅黑" panose="020B0503020204020204" pitchFamily="34" charset="-122"/>
                <a:ea typeface="微软雅黑" panose="020B0503020204020204" pitchFamily="34" charset="-122"/>
              </a:rPr>
              <a:t>），是一种在自然界大量的存在的、最为常见的分布形式</a:t>
            </a:r>
          </a:p>
        </p:txBody>
      </p:sp>
      <p:sp>
        <p:nvSpPr>
          <p:cNvPr id="5" name="矩形 4"/>
          <p:cNvSpPr/>
          <p:nvPr/>
        </p:nvSpPr>
        <p:spPr>
          <a:xfrm>
            <a:off x="505647" y="4153453"/>
            <a:ext cx="7848311" cy="1099468"/>
          </a:xfrm>
          <a:prstGeom prst="rect">
            <a:avLst/>
          </a:prstGeom>
        </p:spPr>
        <p:txBody>
          <a:bodyPr wrap="square">
            <a:spAutoFit/>
          </a:bodyPr>
          <a:lstStyle/>
          <a:p>
            <a:pPr>
              <a:lnSpc>
                <a:spcPct val="125000"/>
              </a:lnSpc>
            </a:pPr>
            <a:r>
              <a:rPr lang="zh-CN" altLang="en-US" b="1" dirty="0" smtClean="0">
                <a:solidFill>
                  <a:srgbClr val="0070C0"/>
                </a:solidFill>
                <a:latin typeface="微软雅黑"/>
                <a:ea typeface="微软雅黑"/>
              </a:rPr>
              <a:t>      高斯混合模型：</a:t>
            </a:r>
            <a:r>
              <a:rPr lang="zh-CN" altLang="en-US" dirty="0" smtClean="0">
                <a:latin typeface="微软雅黑" panose="020B0503020204020204" pitchFamily="34" charset="-122"/>
                <a:ea typeface="微软雅黑" panose="020B0503020204020204" pitchFamily="34" charset="-122"/>
              </a:rPr>
              <a:t>混合模型是一个可以用来表示在总体分布中含有</a:t>
            </a:r>
            <a:r>
              <a:rPr lang="en-US" altLang="zh-CN" dirty="0" smtClean="0">
                <a:latin typeface="微软雅黑" panose="020B0503020204020204" pitchFamily="34" charset="-122"/>
                <a:ea typeface="微软雅黑" panose="020B0503020204020204" pitchFamily="34" charset="-122"/>
              </a:rPr>
              <a:t>K</a:t>
            </a:r>
            <a:r>
              <a:rPr lang="zh-CN" altLang="en-US" dirty="0" smtClean="0">
                <a:latin typeface="微软雅黑" panose="020B0503020204020204" pitchFamily="34" charset="-122"/>
                <a:ea typeface="微软雅黑" panose="020B0503020204020204" pitchFamily="34" charset="-122"/>
              </a:rPr>
              <a:t>个子分布的概率模型，换句话说，混合模型表示了观测数据在总体中的概率分布，它是一个由</a:t>
            </a:r>
            <a:r>
              <a:rPr lang="en-US" altLang="zh-CN" dirty="0" smtClean="0">
                <a:latin typeface="微软雅黑" panose="020B0503020204020204" pitchFamily="34" charset="-122"/>
                <a:ea typeface="微软雅黑" panose="020B0503020204020204" pitchFamily="34" charset="-122"/>
              </a:rPr>
              <a:t>K</a:t>
            </a:r>
            <a:r>
              <a:rPr lang="zh-CN" altLang="en-US" dirty="0" smtClean="0">
                <a:latin typeface="微软雅黑" panose="020B0503020204020204" pitchFamily="34" charset="-122"/>
                <a:ea typeface="微软雅黑" panose="020B0503020204020204" pitchFamily="34" charset="-122"/>
              </a:rPr>
              <a:t>个子分布组成的混合分布。 </a:t>
            </a:r>
            <a:endParaRPr lang="zh-CN" altLang="en-US" sz="1600" dirty="0" smtClean="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srcRect r="49953"/>
          <a:stretch>
            <a:fillRect/>
          </a:stretch>
        </p:blipFill>
        <p:spPr>
          <a:xfrm>
            <a:off x="8536850" y="1762562"/>
            <a:ext cx="2414016" cy="2454093"/>
          </a:xfrm>
          <a:prstGeom prst="rect">
            <a:avLst/>
          </a:prstGeom>
        </p:spPr>
      </p:pic>
      <p:pic>
        <p:nvPicPr>
          <p:cNvPr id="68610" name="Picture 2" descr="C:\Users\pcpc\AppData\Local\Temp\vmware-pcpc\VMwareDnD\d5633a24\gaussian_distribution.png"/>
          <p:cNvPicPr>
            <a:picLocks noChangeAspect="1" noChangeArrowheads="1"/>
          </p:cNvPicPr>
          <p:nvPr/>
        </p:nvPicPr>
        <p:blipFill>
          <a:blip r:embed="rId3"/>
          <a:srcRect/>
          <a:stretch>
            <a:fillRect/>
          </a:stretch>
        </p:blipFill>
        <p:spPr bwMode="auto">
          <a:xfrm>
            <a:off x="5700185" y="2040939"/>
            <a:ext cx="2748879" cy="1965382"/>
          </a:xfrm>
          <a:prstGeom prst="rect">
            <a:avLst/>
          </a:prstGeom>
          <a:noFill/>
        </p:spPr>
      </p:pic>
      <p:pic>
        <p:nvPicPr>
          <p:cNvPr id="68611" name="Picture 3" descr="C:\Users\pcpc\AppData\Local\Temp\vmware-pcpc\VMwareDnD\c5e90bdb\=$%utf-8$%B$%54Gr54uQ5oiq5Zu+XzIwMTdfMTJfMDFUMDZfMzFfMDkuMzMxWi5wbmc=$%=.png"/>
          <p:cNvPicPr>
            <a:picLocks noChangeAspect="1" noChangeArrowheads="1"/>
          </p:cNvPicPr>
          <p:nvPr/>
        </p:nvPicPr>
        <p:blipFill>
          <a:blip r:embed="rId4"/>
          <a:srcRect/>
          <a:stretch>
            <a:fillRect/>
          </a:stretch>
        </p:blipFill>
        <p:spPr bwMode="auto">
          <a:xfrm>
            <a:off x="1496695" y="5354135"/>
            <a:ext cx="3101545" cy="1180439"/>
          </a:xfrm>
          <a:prstGeom prst="rect">
            <a:avLst/>
          </a:prstGeom>
          <a:noFill/>
        </p:spPr>
      </p:pic>
      <p:pic>
        <p:nvPicPr>
          <p:cNvPr id="12" name="图片 11"/>
          <p:cNvPicPr>
            <a:picLocks noChangeAspect="1"/>
          </p:cNvPicPr>
          <p:nvPr/>
        </p:nvPicPr>
        <p:blipFill>
          <a:blip r:embed="rId2" cstate="print"/>
          <a:srcRect l="48707" r="-574"/>
          <a:stretch>
            <a:fillRect/>
          </a:stretch>
        </p:blipFill>
        <p:spPr>
          <a:xfrm>
            <a:off x="8507590" y="4189993"/>
            <a:ext cx="2501799" cy="2454093"/>
          </a:xfrm>
          <a:prstGeom prst="rect">
            <a:avLst/>
          </a:prstGeom>
        </p:spPr>
      </p:pic>
      <p:pic>
        <p:nvPicPr>
          <p:cNvPr id="68612" name="Picture 4" descr="C:\Users\pcpc\AppData\Local\Temp\vmware-pcpc\VMwareDnD\9816a6f4\=$%utf-8$%B$%54Gr54uQ5oiq5Zu+XzIwMTdfMTJfMDFUMDZfMjlfMjUuOTMzWi5wbmc=$%=.png"/>
          <p:cNvPicPr>
            <a:picLocks noChangeAspect="1" noChangeArrowheads="1"/>
          </p:cNvPicPr>
          <p:nvPr/>
        </p:nvPicPr>
        <p:blipFill>
          <a:blip r:embed="rId5"/>
          <a:srcRect/>
          <a:stretch>
            <a:fillRect/>
          </a:stretch>
        </p:blipFill>
        <p:spPr bwMode="auto">
          <a:xfrm>
            <a:off x="1496695" y="3412890"/>
            <a:ext cx="2523759" cy="7405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6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6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8053" y="2261299"/>
            <a:ext cx="6885774" cy="3986484"/>
            <a:chOff x="419" y="3794"/>
            <a:chExt cx="10623" cy="5810"/>
          </a:xfrm>
        </p:grpSpPr>
        <p:pic>
          <p:nvPicPr>
            <p:cNvPr id="4" name="图片 3"/>
            <p:cNvPicPr>
              <a:picLocks noChangeAspect="1"/>
            </p:cNvPicPr>
            <p:nvPr/>
          </p:nvPicPr>
          <p:blipFill>
            <a:blip r:embed="rId2"/>
            <a:stretch>
              <a:fillRect/>
            </a:stretch>
          </p:blipFill>
          <p:spPr>
            <a:xfrm>
              <a:off x="419" y="3794"/>
              <a:ext cx="10363" cy="5780"/>
            </a:xfrm>
            <a:prstGeom prst="rect">
              <a:avLst/>
            </a:prstGeom>
          </p:spPr>
        </p:pic>
        <p:sp>
          <p:nvSpPr>
            <p:cNvPr id="5" name="文本框 15"/>
            <p:cNvSpPr txBox="1"/>
            <p:nvPr/>
          </p:nvSpPr>
          <p:spPr>
            <a:xfrm>
              <a:off x="8359" y="9024"/>
              <a:ext cx="2683" cy="580"/>
            </a:xfrm>
            <a:prstGeom prst="rect">
              <a:avLst/>
            </a:prstGeom>
            <a:solidFill>
              <a:schemeClr val="bg1"/>
            </a:solidFill>
          </p:spPr>
          <p:txBody>
            <a:bodyPr wrap="square" rtlCol="0">
              <a:spAutoFit/>
            </a:bodyPr>
            <a:lstStyle/>
            <a:p>
              <a:endParaRPr lang="zh-CN" altLang="en-US">
                <a:solidFill>
                  <a:schemeClr val="bg1"/>
                </a:solidFill>
              </a:endParaRPr>
            </a:p>
          </p:txBody>
        </p:sp>
      </p:grpSp>
      <p:pic>
        <p:nvPicPr>
          <p:cNvPr id="67586" name="Picture 2" descr="C:\Users\pcpc\AppData\Local\Temp\vmware-pcpc\VMwareDnD\818dcce4\1339667759_8422.png"/>
          <p:cNvPicPr>
            <a:picLocks noChangeAspect="1" noChangeArrowheads="1"/>
          </p:cNvPicPr>
          <p:nvPr/>
        </p:nvPicPr>
        <p:blipFill>
          <a:blip r:embed="rId3"/>
          <a:srcRect l="1866" t="2753" r="5297" b="2252"/>
          <a:stretch>
            <a:fillRect/>
          </a:stretch>
        </p:blipFill>
        <p:spPr bwMode="auto">
          <a:xfrm>
            <a:off x="6957391" y="2325756"/>
            <a:ext cx="4876799" cy="3763618"/>
          </a:xfrm>
          <a:prstGeom prst="rect">
            <a:avLst/>
          </a:prstGeom>
          <a:noFill/>
        </p:spPr>
      </p:pic>
      <p:sp>
        <p:nvSpPr>
          <p:cNvPr id="7" name="矩形 6"/>
          <p:cNvSpPr/>
          <p:nvPr/>
        </p:nvSpPr>
        <p:spPr>
          <a:xfrm>
            <a:off x="5135217" y="5870713"/>
            <a:ext cx="1603513" cy="397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a:t>
            </a:r>
            <a:r>
              <a:rPr kumimoji="1" lang="zh-CN" altLang="en-US" sz="3600" b="1" dirty="0" smtClean="0">
                <a:latin typeface="微软雅黑" panose="020B0503020204020204" pitchFamily="34" charset="-122"/>
                <a:ea typeface="微软雅黑" panose="020B0503020204020204" pitchFamily="34" charset="-122"/>
              </a:rPr>
              <a:t>混合模型求解</a:t>
            </a:r>
            <a:endParaRPr kumimoji="1" lang="zh-CN" altLang="en-US" sz="3600" b="1" dirty="0">
              <a:latin typeface="微软雅黑" panose="020B0503020204020204" pitchFamily="34" charset="-122"/>
              <a:ea typeface="微软雅黑" panose="020B0503020204020204" pitchFamily="34" charset="-122"/>
            </a:endParaRPr>
          </a:p>
        </p:txBody>
      </p:sp>
      <p:sp>
        <p:nvSpPr>
          <p:cNvPr id="10" name="矩形 9"/>
          <p:cNvSpPr/>
          <p:nvPr/>
        </p:nvSpPr>
        <p:spPr>
          <a:xfrm>
            <a:off x="599363" y="1389029"/>
            <a:ext cx="11115562" cy="826637"/>
          </a:xfrm>
          <a:prstGeom prst="rect">
            <a:avLst/>
          </a:prstGeom>
        </p:spPr>
        <p:txBody>
          <a:bodyPr wrap="square">
            <a:spAutoFit/>
          </a:bodyPr>
          <a:lstStyle/>
          <a:p>
            <a:pPr>
              <a:lnSpc>
                <a:spcPct val="125000"/>
              </a:lnSpc>
            </a:pP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EM</a:t>
            </a:r>
            <a:r>
              <a:rPr lang="zh-CN" altLang="en-US" sz="2000" b="1" dirty="0" smtClean="0">
                <a:latin typeface="微软雅黑" panose="020B0503020204020204" pitchFamily="34" charset="-122"/>
                <a:ea typeface="微软雅黑" panose="020B0503020204020204" pitchFamily="34" charset="-122"/>
              </a:rPr>
              <a:t>算法</a:t>
            </a:r>
            <a:r>
              <a:rPr lang="zh-CN" altLang="en-US" sz="2000" dirty="0" smtClean="0">
                <a:latin typeface="微软雅黑" panose="020B0503020204020204" pitchFamily="34" charset="-122"/>
                <a:ea typeface="微软雅黑" panose="020B0503020204020204" pitchFamily="34" charset="-122"/>
              </a:rPr>
              <a:t>是一种迭代算法，</a:t>
            </a:r>
            <a:r>
              <a:rPr lang="en-US" altLang="zh-CN" sz="2000" dirty="0" smtClean="0">
                <a:latin typeface="微软雅黑" panose="020B0503020204020204" pitchFamily="34" charset="-122"/>
                <a:ea typeface="微软雅黑" panose="020B0503020204020204" pitchFamily="34" charset="-122"/>
              </a:rPr>
              <a:t>1977 </a:t>
            </a:r>
            <a:r>
              <a:rPr lang="zh-CN" altLang="en-US" sz="2000" dirty="0" smtClean="0">
                <a:latin typeface="微软雅黑" panose="020B0503020204020204" pitchFamily="34" charset="-122"/>
                <a:ea typeface="微软雅黑" panose="020B0503020204020204" pitchFamily="34" charset="-122"/>
              </a:rPr>
              <a:t>年由 </a:t>
            </a:r>
            <a:r>
              <a:rPr lang="en-US" altLang="zh-CN" sz="2000" dirty="0" err="1" smtClean="0">
                <a:latin typeface="微软雅黑" panose="020B0503020204020204" pitchFamily="34" charset="-122"/>
                <a:ea typeface="微软雅黑" panose="020B0503020204020204" pitchFamily="34" charset="-122"/>
              </a:rPr>
              <a:t>Dempster</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等人总结提出，用于含有隐变量（</a:t>
            </a:r>
            <a:r>
              <a:rPr lang="en-US" altLang="zh-CN" sz="2000" dirty="0" smtClean="0">
                <a:latin typeface="微软雅黑" panose="020B0503020204020204" pitchFamily="34" charset="-122"/>
                <a:ea typeface="微软雅黑" panose="020B0503020204020204" pitchFamily="34" charset="-122"/>
              </a:rPr>
              <a:t>Hidden variable</a:t>
            </a:r>
            <a:r>
              <a:rPr lang="zh-CN" altLang="en-US" sz="2000" dirty="0" smtClean="0">
                <a:latin typeface="微软雅黑" panose="020B0503020204020204" pitchFamily="34" charset="-122"/>
                <a:ea typeface="微软雅黑" panose="020B0503020204020204" pitchFamily="34" charset="-122"/>
              </a:rPr>
              <a:t>）的概率模型参数的最大似然估计。</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241280" y="5800954"/>
            <a:ext cx="746150" cy="21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a:t>
            </a:r>
            <a:r>
              <a:rPr kumimoji="1" lang="zh-CN" altLang="en-US" sz="3600" b="1" dirty="0" smtClean="0">
                <a:latin typeface="微软雅黑" panose="020B0503020204020204" pitchFamily="34" charset="-122"/>
                <a:ea typeface="微软雅黑" panose="020B0503020204020204" pitchFamily="34" charset="-122"/>
              </a:rPr>
              <a:t>混合模型与</a:t>
            </a:r>
            <a:r>
              <a:rPr kumimoji="1" lang="en-US" altLang="zh-CN" sz="3600" b="1" dirty="0" smtClean="0">
                <a:latin typeface="微软雅黑" panose="020B0503020204020204" pitchFamily="34" charset="-122"/>
                <a:ea typeface="微软雅黑" panose="020B0503020204020204" pitchFamily="34" charset="-122"/>
              </a:rPr>
              <a:t>K-means</a:t>
            </a:r>
            <a:endParaRPr kumimoji="1" lang="zh-CN" altLang="en-US" sz="3600"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538078" y="1621581"/>
            <a:ext cx="5635951" cy="3535634"/>
            <a:chOff x="4136" y="2080"/>
            <a:chExt cx="8975" cy="5343"/>
          </a:xfrm>
        </p:grpSpPr>
        <p:pic>
          <p:nvPicPr>
            <p:cNvPr id="4" name="图片 3"/>
            <p:cNvPicPr>
              <a:picLocks noChangeAspect="1"/>
            </p:cNvPicPr>
            <p:nvPr/>
          </p:nvPicPr>
          <p:blipFill>
            <a:blip r:embed="rId2"/>
            <a:stretch>
              <a:fillRect/>
            </a:stretch>
          </p:blipFill>
          <p:spPr>
            <a:xfrm>
              <a:off x="4136" y="2080"/>
              <a:ext cx="8975" cy="5185"/>
            </a:xfrm>
            <a:prstGeom prst="rect">
              <a:avLst/>
            </a:prstGeom>
          </p:spPr>
        </p:pic>
        <p:sp>
          <p:nvSpPr>
            <p:cNvPr id="5" name="文本框 4"/>
            <p:cNvSpPr txBox="1"/>
            <p:nvPr/>
          </p:nvSpPr>
          <p:spPr>
            <a:xfrm>
              <a:off x="11482" y="6843"/>
              <a:ext cx="1516" cy="580"/>
            </a:xfrm>
            <a:prstGeom prst="rect">
              <a:avLst/>
            </a:prstGeom>
            <a:solidFill>
              <a:schemeClr val="bg1"/>
            </a:solidFill>
          </p:spPr>
          <p:txBody>
            <a:bodyPr wrap="square" rtlCol="0">
              <a:spAutoFit/>
            </a:bodyPr>
            <a:lstStyle/>
            <a:p>
              <a:endParaRPr lang="zh-CN" altLang="en-US"/>
            </a:p>
          </p:txBody>
        </p:sp>
      </p:grpSp>
      <p:pic>
        <p:nvPicPr>
          <p:cNvPr id="6" name="Picture 2" descr="C:\Users\pcpc\AppData\Local\Temp\vmware-pcpc\VMwareDnD\818dcce4\1339667759_8422.png"/>
          <p:cNvPicPr>
            <a:picLocks noChangeAspect="1" noChangeArrowheads="1"/>
          </p:cNvPicPr>
          <p:nvPr/>
        </p:nvPicPr>
        <p:blipFill>
          <a:blip r:embed="rId3"/>
          <a:srcRect l="1866" t="2753" r="5297" b="2252"/>
          <a:stretch>
            <a:fillRect/>
          </a:stretch>
        </p:blipFill>
        <p:spPr bwMode="auto">
          <a:xfrm>
            <a:off x="6324648" y="1718594"/>
            <a:ext cx="5139159" cy="3175275"/>
          </a:xfrm>
          <a:prstGeom prst="rect">
            <a:avLst/>
          </a:prstGeom>
          <a:noFill/>
        </p:spPr>
      </p:pic>
      <p:sp>
        <p:nvSpPr>
          <p:cNvPr id="7" name="矩形 6"/>
          <p:cNvSpPr/>
          <p:nvPr/>
        </p:nvSpPr>
        <p:spPr>
          <a:xfrm>
            <a:off x="2529767" y="1327750"/>
            <a:ext cx="1316386" cy="400110"/>
          </a:xfrm>
          <a:prstGeom prst="rect">
            <a:avLst/>
          </a:prstGeom>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K-means</a:t>
            </a:r>
            <a:endParaRPr lang="zh-CN" altLang="en-US" sz="20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8285611" y="1319215"/>
            <a:ext cx="1210588"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混合高斯</a:t>
            </a:r>
          </a:p>
        </p:txBody>
      </p:sp>
      <p:sp>
        <p:nvSpPr>
          <p:cNvPr id="10" name="矩形 9"/>
          <p:cNvSpPr/>
          <p:nvPr/>
        </p:nvSpPr>
        <p:spPr>
          <a:xfrm>
            <a:off x="549530" y="4924364"/>
            <a:ext cx="10914277" cy="1884618"/>
          </a:xfrm>
          <a:prstGeom prst="rect">
            <a:avLst/>
          </a:prstGeom>
        </p:spPr>
        <p:txBody>
          <a:bodyPr wrap="square">
            <a:spAutoFit/>
          </a:bodyPr>
          <a:lstStyle/>
          <a:p>
            <a:pPr>
              <a:lnSpc>
                <a:spcPct val="150000"/>
              </a:lnSpc>
              <a:buFont typeface="Wingdings" pitchFamily="2" charset="2"/>
              <a:buChar char="Ø"/>
            </a:pPr>
            <a:r>
              <a:rPr lang="zh-CN" altLang="en-US" sz="2000" dirty="0" smtClean="0">
                <a:latin typeface="微软雅黑" panose="020B0503020204020204" pitchFamily="34" charset="-122"/>
                <a:ea typeface="微软雅黑" panose="020B0503020204020204" pitchFamily="34" charset="-122"/>
              </a:rPr>
              <a:t>混合高斯和</a:t>
            </a:r>
            <a:r>
              <a:rPr lang="en-US" altLang="zh-CN" sz="2000" dirty="0" smtClean="0">
                <a:latin typeface="微软雅黑" panose="020B0503020204020204" pitchFamily="34" charset="-122"/>
                <a:ea typeface="微软雅黑" panose="020B0503020204020204" pitchFamily="34" charset="-122"/>
              </a:rPr>
              <a:t>K-means</a:t>
            </a:r>
            <a:r>
              <a:rPr lang="zh-CN" altLang="en-US" sz="2000" dirty="0" smtClean="0">
                <a:latin typeface="微软雅黑" panose="020B0503020204020204" pitchFamily="34" charset="-122"/>
                <a:ea typeface="微软雅黑" panose="020B0503020204020204" pitchFamily="34" charset="-122"/>
              </a:rPr>
              <a:t>很相似，相似点在于两者的分类受初始值影响；两者可能限于局部最优解；两者类别的个数都要靠猜测。混合高斯计算复杂度高于</a:t>
            </a:r>
            <a:r>
              <a:rPr lang="en-US" altLang="zh-CN" sz="2000" dirty="0" smtClean="0">
                <a:latin typeface="微软雅黑" panose="020B0503020204020204" pitchFamily="34" charset="-122"/>
                <a:ea typeface="微软雅黑" panose="020B0503020204020204" pitchFamily="34" charset="-122"/>
              </a:rPr>
              <a:t>K-means</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buFont typeface="Wingdings" pitchFamily="2" charset="2"/>
              <a:buChar char="Ø"/>
            </a:pPr>
            <a:r>
              <a:rPr lang="en-US" altLang="zh-CN" sz="2000" dirty="0" smtClean="0">
                <a:latin typeface="微软雅黑" panose="020B0503020204020204" pitchFamily="34" charset="-122"/>
                <a:ea typeface="微软雅黑" panose="020B0503020204020204" pitchFamily="34" charset="-122"/>
              </a:rPr>
              <a:t>K-means</a:t>
            </a:r>
            <a:r>
              <a:rPr lang="zh-CN" altLang="en-US" sz="2000" dirty="0" smtClean="0">
                <a:latin typeface="微软雅黑" panose="020B0503020204020204" pitchFamily="34" charset="-122"/>
                <a:ea typeface="微软雅黑" panose="020B0503020204020204" pitchFamily="34" charset="-122"/>
              </a:rPr>
              <a:t>属于硬聚类，要么属于这类，要么属于那类，而</a:t>
            </a:r>
            <a:r>
              <a:rPr lang="en-US" altLang="zh-CN" sz="2000" dirty="0" smtClean="0">
                <a:latin typeface="微软雅黑" panose="020B0503020204020204" pitchFamily="34" charset="-122"/>
                <a:ea typeface="微软雅黑" panose="020B0503020204020204" pitchFamily="34" charset="-122"/>
              </a:rPr>
              <a:t>GMM</a:t>
            </a:r>
            <a:r>
              <a:rPr lang="zh-CN" altLang="en-US" sz="2000" dirty="0" smtClean="0">
                <a:latin typeface="微软雅黑" panose="020B0503020204020204" pitchFamily="34" charset="-122"/>
                <a:ea typeface="微软雅黑" panose="020B0503020204020204" pitchFamily="34" charset="-122"/>
              </a:rPr>
              <a:t>属于混合式软聚类，一个样本</a:t>
            </a:r>
            <a:r>
              <a:rPr lang="en-US" altLang="zh-CN" sz="2000" dirty="0" smtClean="0">
                <a:latin typeface="微软雅黑" panose="020B0503020204020204" pitchFamily="34" charset="-122"/>
                <a:ea typeface="微软雅黑" panose="020B0503020204020204" pitchFamily="34" charset="-122"/>
              </a:rPr>
              <a:t>70%</a:t>
            </a:r>
            <a:r>
              <a:rPr lang="zh-CN" altLang="en-US" sz="2000" dirty="0" smtClean="0">
                <a:latin typeface="微软雅黑" panose="020B0503020204020204" pitchFamily="34" charset="-122"/>
                <a:ea typeface="微软雅黑" panose="020B0503020204020204" pitchFamily="34" charset="-122"/>
              </a:rPr>
              <a:t>属于</a:t>
            </a:r>
            <a:r>
              <a:rPr lang="en-US" altLang="zh-CN" sz="2000" dirty="0" smtClean="0">
                <a:latin typeface="微软雅黑" panose="020B0503020204020204" pitchFamily="34" charset="-122"/>
                <a:ea typeface="微软雅黑" panose="020B0503020204020204" pitchFamily="34" charset="-122"/>
              </a:rPr>
              <a:t>A</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30%</a:t>
            </a:r>
            <a:r>
              <a:rPr lang="zh-CN" altLang="en-US" sz="2000" dirty="0" smtClean="0">
                <a:latin typeface="微软雅黑" panose="020B0503020204020204" pitchFamily="34" charset="-122"/>
                <a:ea typeface="微软雅黑" panose="020B0503020204020204" pitchFamily="34" charset="-122"/>
              </a:rPr>
              <a:t>属于</a:t>
            </a:r>
            <a:r>
              <a:rPr lang="en-US" altLang="zh-CN" sz="2000" dirty="0" smtClean="0">
                <a:latin typeface="微软雅黑" panose="020B0503020204020204" pitchFamily="34" charset="-122"/>
                <a:ea typeface="微软雅黑" panose="020B0503020204020204" pitchFamily="34" charset="-122"/>
              </a:rPr>
              <a:t>B</a:t>
            </a:r>
            <a:r>
              <a:rPr lang="zh-CN" altLang="en-US" sz="2000" dirty="0" smtClean="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密度聚类</a:t>
            </a:r>
          </a:p>
        </p:txBody>
      </p:sp>
      <p:sp>
        <p:nvSpPr>
          <p:cNvPr id="3" name="矩形 2"/>
          <p:cNvSpPr/>
          <p:nvPr/>
        </p:nvSpPr>
        <p:spPr>
          <a:xfrm>
            <a:off x="460101" y="1334184"/>
            <a:ext cx="10725350" cy="1323247"/>
          </a:xfrm>
          <a:prstGeom prst="rect">
            <a:avLst/>
          </a:prstGeom>
        </p:spPr>
        <p:txBody>
          <a:bodyPr wrap="square">
            <a:spAutoFit/>
          </a:bodyPr>
          <a:lstStyle/>
          <a:p>
            <a:pPr indent="457200" fontAlgn="auto">
              <a:lnSpc>
                <a:spcPct val="125000"/>
              </a:lnSpc>
            </a:pPr>
            <a:r>
              <a:rPr sz="2200" b="1" dirty="0">
                <a:latin typeface="微软雅黑" panose="020B0503020204020204" pitchFamily="34" charset="-122"/>
                <a:ea typeface="微软雅黑" panose="020B0503020204020204" pitchFamily="34" charset="-122"/>
              </a:rPr>
              <a:t>密度聚类</a:t>
            </a:r>
            <a:r>
              <a:rPr lang="zh-CN" sz="2200" b="1" dirty="0">
                <a:latin typeface="微软雅黑" panose="020B0503020204020204" pitchFamily="34" charset="-122"/>
                <a:ea typeface="微软雅黑" panose="020B0503020204020204" pitchFamily="34" charset="-122"/>
              </a:rPr>
              <a:t>算法</a:t>
            </a:r>
            <a:r>
              <a:rPr sz="2200" dirty="0">
                <a:latin typeface="微软雅黑" panose="020B0503020204020204" pitchFamily="34" charset="-122"/>
                <a:ea typeface="微软雅黑" panose="020B0503020204020204" pitchFamily="34" charset="-122"/>
              </a:rPr>
              <a:t>假设聚类结构能通过样本分布的紧密程度确定，算法从样本密度的角度来考察样本之间的可连接性，并基于可连接样本不断扩展聚类簇以获得最终的聚类结果。</a:t>
            </a:r>
            <a:r>
              <a:rPr lang="zh-CN" altLang="en-US" sz="2200" dirty="0">
                <a:latin typeface="微软雅黑" panose="020B0503020204020204" pitchFamily="34" charset="-122"/>
                <a:ea typeface="微软雅黑" panose="020B0503020204020204" pitchFamily="34" charset="-122"/>
              </a:rPr>
              <a:t> </a:t>
            </a:r>
          </a:p>
        </p:txBody>
      </p:sp>
      <p:pic>
        <p:nvPicPr>
          <p:cNvPr id="4" name="图片 3"/>
          <p:cNvPicPr>
            <a:picLocks noChangeAspect="1"/>
          </p:cNvPicPr>
          <p:nvPr/>
        </p:nvPicPr>
        <p:blipFill>
          <a:blip r:embed="rId3"/>
          <a:srcRect l="764" t="-2179" r="-764" b="10946"/>
          <a:stretch>
            <a:fillRect/>
          </a:stretch>
        </p:blipFill>
        <p:spPr>
          <a:xfrm>
            <a:off x="4828444" y="2241615"/>
            <a:ext cx="2877185" cy="1753235"/>
          </a:xfrm>
          <a:prstGeom prst="rect">
            <a:avLst/>
          </a:prstGeom>
        </p:spPr>
      </p:pic>
      <p:pic>
        <p:nvPicPr>
          <p:cNvPr id="5" name="图片 4"/>
          <p:cNvPicPr>
            <a:picLocks noChangeAspect="1"/>
          </p:cNvPicPr>
          <p:nvPr/>
        </p:nvPicPr>
        <p:blipFill>
          <a:blip r:embed="rId4"/>
          <a:stretch>
            <a:fillRect/>
          </a:stretch>
        </p:blipFill>
        <p:spPr>
          <a:xfrm>
            <a:off x="7766589" y="2242250"/>
            <a:ext cx="2835275" cy="1729740"/>
          </a:xfrm>
          <a:prstGeom prst="rect">
            <a:avLst/>
          </a:prstGeom>
        </p:spPr>
      </p:pic>
      <p:grpSp>
        <p:nvGrpSpPr>
          <p:cNvPr id="22" name="组合 21"/>
          <p:cNvGrpSpPr/>
          <p:nvPr/>
        </p:nvGrpSpPr>
        <p:grpSpPr>
          <a:xfrm>
            <a:off x="5588000" y="4001135"/>
            <a:ext cx="4497705" cy="2856865"/>
            <a:chOff x="3812" y="4305"/>
            <a:chExt cx="5573" cy="3876"/>
          </a:xfrm>
        </p:grpSpPr>
        <p:pic>
          <p:nvPicPr>
            <p:cNvPr id="18" name="图片 17"/>
            <p:cNvPicPr>
              <a:picLocks noChangeAspect="1"/>
            </p:cNvPicPr>
            <p:nvPr/>
          </p:nvPicPr>
          <p:blipFill>
            <a:blip r:embed="rId5" cstate="print"/>
            <a:stretch>
              <a:fillRect/>
            </a:stretch>
          </p:blipFill>
          <p:spPr>
            <a:xfrm>
              <a:off x="3812" y="4305"/>
              <a:ext cx="5504" cy="3876"/>
            </a:xfrm>
            <a:prstGeom prst="rect">
              <a:avLst/>
            </a:prstGeom>
          </p:spPr>
        </p:pic>
        <p:sp>
          <p:nvSpPr>
            <p:cNvPr id="19" name="文本框 18"/>
            <p:cNvSpPr txBox="1"/>
            <p:nvPr/>
          </p:nvSpPr>
          <p:spPr>
            <a:xfrm>
              <a:off x="8268" y="7931"/>
              <a:ext cx="1117" cy="250"/>
            </a:xfrm>
            <a:prstGeom prst="rect">
              <a:avLst/>
            </a:prstGeom>
            <a:solidFill>
              <a:schemeClr val="bg1"/>
            </a:solidFill>
          </p:spPr>
          <p:txBody>
            <a:bodyPr wrap="square" rtlCol="0">
              <a:spAutoFit/>
            </a:bodyPr>
            <a:lstStyle/>
            <a:p>
              <a:endParaRPr lang="zh-CN" altLang="en-US">
                <a:solidFill>
                  <a:schemeClr val="bg1"/>
                </a:solidFill>
              </a:endParaRPr>
            </a:p>
          </p:txBody>
        </p:sp>
        <p:sp>
          <p:nvSpPr>
            <p:cNvPr id="21" name="文本框 20"/>
            <p:cNvSpPr txBox="1"/>
            <p:nvPr/>
          </p:nvSpPr>
          <p:spPr>
            <a:xfrm>
              <a:off x="9105" y="4921"/>
              <a:ext cx="211" cy="2379"/>
            </a:xfrm>
            <a:prstGeom prst="rect">
              <a:avLst/>
            </a:prstGeom>
            <a:solidFill>
              <a:schemeClr val="bg1"/>
            </a:solidFill>
          </p:spPr>
          <p:txBody>
            <a:bodyPr wrap="square" rtlCol="0">
              <a:spAutoFit/>
            </a:bodyPr>
            <a:lstStyle/>
            <a:p>
              <a:r>
                <a:rPr lang="zh-CN" altLang="en-US">
                  <a:solidFill>
                    <a:schemeClr val="bg1"/>
                  </a:solidFill>
                </a:rPr>
                <a:t>大</a:t>
              </a: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grpSp>
      <p:sp>
        <p:nvSpPr>
          <p:cNvPr id="23" name="文本框 22"/>
          <p:cNvSpPr txBox="1"/>
          <p:nvPr/>
        </p:nvSpPr>
        <p:spPr>
          <a:xfrm>
            <a:off x="650875" y="2805430"/>
            <a:ext cx="4074160" cy="3476625"/>
          </a:xfrm>
          <a:prstGeom prst="rect">
            <a:avLst/>
          </a:prstGeom>
          <a:noFill/>
        </p:spPr>
        <p:txBody>
          <a:bodyPr wrap="square" rtlCol="0" anchor="t">
            <a:spAutoFit/>
          </a:bodyPr>
          <a:lstStyle/>
          <a:p>
            <a:pPr marL="457200" indent="-457200">
              <a:buFont typeface="+mj-ea"/>
              <a:buAutoNum type="circleNumDbPlain"/>
            </a:pPr>
            <a:r>
              <a:rPr lang="en-US" sz="2000" dirty="0" smtClean="0">
                <a:latin typeface="微软雅黑" panose="020B0503020204020204" pitchFamily="34" charset="-122"/>
                <a:ea typeface="微软雅黑" panose="020B0503020204020204" pitchFamily="34" charset="-122"/>
              </a:rPr>
              <a:t>DBS</a:t>
            </a:r>
            <a:r>
              <a:rPr lang="en-US" altLang="zh-CN" sz="2000" dirty="0" smtClean="0">
                <a:latin typeface="微软雅黑" panose="020B0503020204020204" pitchFamily="34" charset="-122"/>
                <a:ea typeface="微软雅黑" panose="020B0503020204020204" pitchFamily="34" charset="-122"/>
              </a:rPr>
              <a:t>C</a:t>
            </a:r>
            <a:r>
              <a:rPr lang="en-US" sz="2000" dirty="0" smtClean="0">
                <a:latin typeface="微软雅黑" panose="020B0503020204020204" pitchFamily="34" charset="-122"/>
                <a:ea typeface="微软雅黑" panose="020B0503020204020204" pitchFamily="34" charset="-122"/>
              </a:rPr>
              <a:t>AN</a:t>
            </a:r>
            <a:r>
              <a:rPr lang="zh-CN" altLang="en-US" sz="2000" dirty="0">
                <a:latin typeface="微软雅黑" panose="020B0503020204020204" pitchFamily="34" charset="-122"/>
                <a:ea typeface="微软雅黑" panose="020B0503020204020204" pitchFamily="34" charset="-122"/>
              </a:rPr>
              <a:t>通过检查数据集中每个点的</a:t>
            </a:r>
            <a:r>
              <a:rPr lang="en-US" altLang="zh-CN" sz="2000" dirty="0">
                <a:latin typeface="微软雅黑" panose="020B0503020204020204" pitchFamily="34" charset="-122"/>
                <a:ea typeface="微软雅黑" panose="020B0503020204020204" pitchFamily="34" charset="-122"/>
              </a:rPr>
              <a:t>Eps</a:t>
            </a:r>
            <a:r>
              <a:rPr lang="zh-CN" altLang="en-US" sz="2000" dirty="0">
                <a:latin typeface="微软雅黑" panose="020B0503020204020204" pitchFamily="34" charset="-122"/>
                <a:ea typeface="微软雅黑" panose="020B0503020204020204" pitchFamily="34" charset="-122"/>
              </a:rPr>
              <a:t>邻域来搜索簇，如果点</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Eps</a:t>
            </a:r>
            <a:r>
              <a:rPr lang="zh-CN" altLang="en-US" sz="2000" dirty="0">
                <a:latin typeface="微软雅黑" panose="020B0503020204020204" pitchFamily="34" charset="-122"/>
                <a:ea typeface="微软雅黑" panose="020B0503020204020204" pitchFamily="34" charset="-122"/>
              </a:rPr>
              <a:t>邻域包含的点多于</a:t>
            </a:r>
            <a:r>
              <a:rPr lang="en-US" altLang="zh-CN" sz="2000" dirty="0">
                <a:latin typeface="微软雅黑" panose="020B0503020204020204" pitchFamily="34" charset="-122"/>
                <a:ea typeface="微软雅黑" panose="020B0503020204020204" pitchFamily="34" charset="-122"/>
              </a:rPr>
              <a:t>MinPts</a:t>
            </a:r>
            <a:r>
              <a:rPr lang="zh-CN" altLang="en-US" sz="2000" dirty="0">
                <a:latin typeface="微软雅黑" panose="020B0503020204020204" pitchFamily="34" charset="-122"/>
                <a:ea typeface="微软雅黑" panose="020B0503020204020204" pitchFamily="34" charset="-122"/>
              </a:rPr>
              <a:t>个，则创建一个以</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为核心对象的簇</a:t>
            </a:r>
            <a:r>
              <a:rPr lang="zh-CN" sz="2000" dirty="0">
                <a:latin typeface="微软雅黑" panose="020B0503020204020204" pitchFamily="34" charset="-122"/>
                <a:ea typeface="微软雅黑" panose="020B0503020204020204" pitchFamily="34" charset="-122"/>
              </a:rPr>
              <a:t>；</a:t>
            </a:r>
          </a:p>
          <a:p>
            <a:pPr marL="457200" indent="-457200">
              <a:buFont typeface="+mj-ea"/>
              <a:buAutoNum type="circleNumDbPlain"/>
            </a:pPr>
            <a:r>
              <a:rPr lang="zh-CN" sz="2000" dirty="0">
                <a:latin typeface="微软雅黑" panose="020B0503020204020204" pitchFamily="34" charset="-122"/>
                <a:ea typeface="微软雅黑" panose="020B0503020204020204" pitchFamily="34" charset="-122"/>
              </a:rPr>
              <a:t>然后，</a:t>
            </a:r>
            <a:r>
              <a:rPr lang="en-US" altLang="zh-CN" sz="2000" dirty="0">
                <a:latin typeface="微软雅黑" panose="020B0503020204020204" pitchFamily="34" charset="-122"/>
                <a:ea typeface="微软雅黑" panose="020B0503020204020204" pitchFamily="34" charset="-122"/>
              </a:rPr>
              <a:t>DBSCAN</a:t>
            </a:r>
            <a:r>
              <a:rPr lang="zh-CN" altLang="en-US" sz="2000" dirty="0">
                <a:latin typeface="微软雅黑" panose="020B0503020204020204" pitchFamily="34" charset="-122"/>
                <a:ea typeface="微软雅黑" panose="020B0503020204020204" pitchFamily="34" charset="-122"/>
              </a:rPr>
              <a:t>迭代地聚集从这些核心对象直接密度可达的对象，这个过程可能涉及一些密度可达簇的合并；</a:t>
            </a:r>
          </a:p>
          <a:p>
            <a:pPr marL="457200" indent="-457200">
              <a:buFont typeface="+mj-ea"/>
              <a:buAutoNum type="circleNumDbPlain"/>
            </a:pPr>
            <a:r>
              <a:rPr lang="zh-CN" altLang="en-US" sz="2000" dirty="0">
                <a:latin typeface="微软雅黑" panose="020B0503020204020204" pitchFamily="34" charset="-122"/>
                <a:ea typeface="微软雅黑" panose="020B0503020204020204" pitchFamily="34" charset="-122"/>
              </a:rPr>
              <a:t>当没有新的点添加到任何簇时，该过程结束</a:t>
            </a:r>
          </a:p>
        </p:txBody>
      </p:sp>
      <p:sp>
        <p:nvSpPr>
          <p:cNvPr id="24" name="圆角矩形 23"/>
          <p:cNvSpPr/>
          <p:nvPr/>
        </p:nvSpPr>
        <p:spPr>
          <a:xfrm>
            <a:off x="608965" y="2645410"/>
            <a:ext cx="4115435" cy="382143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矩形 29"/>
          <p:cNvSpPr/>
          <p:nvPr/>
        </p:nvSpPr>
        <p:spPr>
          <a:xfrm>
            <a:off x="1478280" y="2339975"/>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DBSCAN</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算法流程</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3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层次</a:t>
            </a:r>
            <a:r>
              <a:rPr kumimoji="1" lang="zh-CN" altLang="en-US" sz="3600" b="1" dirty="0" smtClean="0">
                <a:latin typeface="微软雅黑" panose="020B0503020204020204" pitchFamily="34" charset="-122"/>
                <a:ea typeface="微软雅黑" panose="020B0503020204020204" pitchFamily="34" charset="-122"/>
              </a:rPr>
              <a:t>聚类</a:t>
            </a:r>
            <a:endParaRPr kumimoji="1"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241312" y="1723398"/>
            <a:ext cx="4193308" cy="3606245"/>
          </a:xfrm>
          <a:prstGeom prst="rect">
            <a:avLst/>
          </a:prstGeom>
        </p:spPr>
      </p:pic>
      <p:pic>
        <p:nvPicPr>
          <p:cNvPr id="4" name="图片 3"/>
          <p:cNvPicPr>
            <a:picLocks noChangeAspect="1"/>
          </p:cNvPicPr>
          <p:nvPr/>
        </p:nvPicPr>
        <p:blipFill>
          <a:blip r:embed="rId3"/>
          <a:stretch>
            <a:fillRect/>
          </a:stretch>
        </p:blipFill>
        <p:spPr>
          <a:xfrm>
            <a:off x="7619620" y="5157643"/>
            <a:ext cx="3815000" cy="1438442"/>
          </a:xfrm>
          <a:prstGeom prst="rect">
            <a:avLst/>
          </a:prstGeom>
        </p:spPr>
      </p:pic>
      <p:sp>
        <p:nvSpPr>
          <p:cNvPr id="5" name="矩形 4"/>
          <p:cNvSpPr/>
          <p:nvPr/>
        </p:nvSpPr>
        <p:spPr>
          <a:xfrm>
            <a:off x="460101" y="1334184"/>
            <a:ext cx="10725350" cy="900055"/>
          </a:xfrm>
          <a:prstGeom prst="rect">
            <a:avLst/>
          </a:prstGeom>
        </p:spPr>
        <p:txBody>
          <a:bodyPr wrap="square">
            <a:spAutoFit/>
          </a:bodyPr>
          <a:lstStyle/>
          <a:p>
            <a:pPr indent="457200" fontAlgn="auto">
              <a:lnSpc>
                <a:spcPct val="125000"/>
              </a:lnSpc>
            </a:pPr>
            <a:r>
              <a:rPr lang="zh-CN" altLang="en-US" sz="2200" b="1" dirty="0" smtClean="0">
                <a:latin typeface="微软雅黑" panose="020B0503020204020204" pitchFamily="34" charset="-122"/>
                <a:ea typeface="微软雅黑" panose="020B0503020204020204" pitchFamily="34" charset="-122"/>
              </a:rPr>
              <a:t>层次</a:t>
            </a:r>
            <a:r>
              <a:rPr sz="2200" b="1" dirty="0" err="1" smtClean="0">
                <a:latin typeface="微软雅黑" panose="020B0503020204020204" pitchFamily="34" charset="-122"/>
                <a:ea typeface="微软雅黑" panose="020B0503020204020204" pitchFamily="34" charset="-122"/>
              </a:rPr>
              <a:t>聚类</a:t>
            </a:r>
            <a:r>
              <a:rPr lang="zh-CN" sz="2200" b="1" dirty="0" smtClean="0">
                <a:latin typeface="微软雅黑" panose="020B0503020204020204" pitchFamily="34" charset="-122"/>
                <a:ea typeface="微软雅黑" panose="020B0503020204020204" pitchFamily="34" charset="-122"/>
              </a:rPr>
              <a:t>算法</a:t>
            </a:r>
            <a:r>
              <a:rPr lang="zh-CN" altLang="en-US" sz="2200" dirty="0" smtClean="0">
                <a:latin typeface="微软雅黑" panose="020B0503020204020204" pitchFamily="34" charset="-122"/>
                <a:ea typeface="微软雅黑" panose="020B0503020204020204" pitchFamily="34" charset="-122"/>
              </a:rPr>
              <a:t>试图在不同层次对数据集进行划分，从而形成树形的聚类结构。数据集的划分可采用“自底向上”的聚合策略，也可采用“自顶向下”的分拆策略。</a:t>
            </a:r>
            <a:endParaRPr lang="zh-CN" altLang="en-US" sz="22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749307" y="3717373"/>
            <a:ext cx="3934693"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7749306" y="3398720"/>
            <a:ext cx="3934693"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a:off x="7749305" y="2736845"/>
            <a:ext cx="3934693" cy="1"/>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p:cNvSpPr/>
          <p:nvPr/>
        </p:nvSpPr>
        <p:spPr>
          <a:xfrm>
            <a:off x="11010418" y="3407010"/>
            <a:ext cx="63671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K=5</a:t>
            </a:r>
            <a:endParaRPr lang="zh-CN" altLang="en-US" dirty="0"/>
          </a:p>
        </p:txBody>
      </p:sp>
      <p:sp>
        <p:nvSpPr>
          <p:cNvPr id="12" name="矩形 11"/>
          <p:cNvSpPr/>
          <p:nvPr/>
        </p:nvSpPr>
        <p:spPr>
          <a:xfrm>
            <a:off x="11010418" y="3027737"/>
            <a:ext cx="63671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K=4</a:t>
            </a:r>
            <a:endParaRPr lang="zh-CN" altLang="en-US" dirty="0"/>
          </a:p>
        </p:txBody>
      </p:sp>
      <p:sp>
        <p:nvSpPr>
          <p:cNvPr id="13" name="矩形 12"/>
          <p:cNvSpPr/>
          <p:nvPr/>
        </p:nvSpPr>
        <p:spPr>
          <a:xfrm>
            <a:off x="11019731" y="2396167"/>
            <a:ext cx="63671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K=2</a:t>
            </a:r>
            <a:endParaRPr lang="zh-CN" altLang="en-US" dirty="0"/>
          </a:p>
        </p:txBody>
      </p:sp>
      <p:sp>
        <p:nvSpPr>
          <p:cNvPr id="14" name="文本框 13"/>
          <p:cNvSpPr txBox="1"/>
          <p:nvPr/>
        </p:nvSpPr>
        <p:spPr>
          <a:xfrm>
            <a:off x="879474" y="2881630"/>
            <a:ext cx="5699125" cy="3477875"/>
          </a:xfrm>
          <a:prstGeom prst="rect">
            <a:avLst/>
          </a:prstGeom>
          <a:noFill/>
        </p:spPr>
        <p:txBody>
          <a:bodyPr wrap="square" rtlCol="0" anchor="t">
            <a:spAutoFit/>
          </a:bodyPr>
          <a:lstStyle/>
          <a:p>
            <a:pPr marL="457200" indent="-457200">
              <a:buFont typeface="+mj-ea"/>
              <a:buAutoNum type="circleNumDbPlain"/>
            </a:pPr>
            <a:r>
              <a:rPr lang="en-US" altLang="zh-CN" sz="2200" dirty="0" smtClean="0">
                <a:latin typeface="微软雅黑" panose="020B0503020204020204" pitchFamily="34" charset="-122"/>
                <a:ea typeface="微软雅黑" panose="020B0503020204020204" pitchFamily="34" charset="-122"/>
              </a:rPr>
              <a:t>AGNES</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Agglomerative </a:t>
            </a:r>
            <a:r>
              <a:rPr lang="en-US" altLang="zh-CN" sz="2200" dirty="0" err="1" smtClean="0">
                <a:latin typeface="微软雅黑" panose="020B0503020204020204" pitchFamily="34" charset="-122"/>
                <a:ea typeface="微软雅黑" panose="020B0503020204020204" pitchFamily="34" charset="-122"/>
              </a:rPr>
              <a:t>NESting</a:t>
            </a:r>
            <a:r>
              <a:rPr lang="zh-CN" altLang="en-US" sz="2200" dirty="0" smtClean="0">
                <a:latin typeface="微软雅黑" panose="020B0503020204020204" pitchFamily="34" charset="-122"/>
                <a:ea typeface="微软雅黑" panose="020B0503020204020204" pitchFamily="34" charset="-122"/>
              </a:rPr>
              <a:t>）算法最初将每个对象做为一个簇，然后这些簇根据某些准则被一步步的合并，使用单链接方法</a:t>
            </a:r>
            <a:r>
              <a:rPr lang="zh-CN" sz="2200" dirty="0" smtClean="0">
                <a:latin typeface="微软雅黑" panose="020B0503020204020204" pitchFamily="34" charset="-122"/>
                <a:ea typeface="微软雅黑" panose="020B0503020204020204" pitchFamily="34" charset="-122"/>
              </a:rPr>
              <a:t>；</a:t>
            </a:r>
            <a:endParaRPr lang="zh-CN" sz="22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200" dirty="0" smtClean="0">
                <a:latin typeface="微软雅黑" panose="020B0503020204020204" pitchFamily="34" charset="-122"/>
                <a:ea typeface="微软雅黑" panose="020B0503020204020204" pitchFamily="34" charset="-122"/>
              </a:rPr>
              <a:t>两个簇间的相似度由这两个不同簇中距离最近的数据点对的相似度来确定。此外当两个簇最近距离超过用户给定的阈值时聚类过程就会终止；</a:t>
            </a:r>
            <a:endParaRPr lang="zh-CN" altLang="en-US" sz="22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200" dirty="0" smtClean="0">
                <a:latin typeface="微软雅黑" panose="020B0503020204020204" pitchFamily="34" charset="-122"/>
                <a:ea typeface="微软雅黑" panose="020B0503020204020204" pitchFamily="34" charset="-122"/>
              </a:rPr>
              <a:t>聚类的合并过程反复进行直到所有的对象最终满足簇数据。</a:t>
            </a:r>
            <a:endParaRPr lang="zh-CN" altLang="en-US" sz="2200" dirty="0">
              <a:latin typeface="微软雅黑" panose="020B0503020204020204" pitchFamily="34" charset="-122"/>
              <a:ea typeface="微软雅黑" panose="020B0503020204020204" pitchFamily="34" charset="-122"/>
            </a:endParaRPr>
          </a:p>
        </p:txBody>
      </p:sp>
      <p:sp>
        <p:nvSpPr>
          <p:cNvPr id="15" name="圆角矩形 14"/>
          <p:cNvSpPr/>
          <p:nvPr/>
        </p:nvSpPr>
        <p:spPr>
          <a:xfrm>
            <a:off x="786765" y="2645410"/>
            <a:ext cx="5956935" cy="382143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p:cNvSpPr/>
          <p:nvPr/>
        </p:nvSpPr>
        <p:spPr>
          <a:xfrm>
            <a:off x="2354580" y="2339975"/>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accent2">
                    <a:lumMod val="75000"/>
                  </a:schemeClr>
                </a:solidFill>
                <a:latin typeface="微软雅黑" panose="020B0503020204020204" pitchFamily="34" charset="-122"/>
                <a:ea typeface="微软雅黑" panose="020B0503020204020204" pitchFamily="34" charset="-122"/>
              </a:rPr>
              <a:t>AGNES</a:t>
            </a: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算法</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流程</a:t>
            </a:r>
          </a:p>
        </p:txBody>
      </p:sp>
    </p:spTree>
    <p:extLst>
      <p:ext uri="{BB962C8B-B14F-4D97-AF65-F5344CB8AC3E}">
        <p14:creationId xmlns:p14="http://schemas.microsoft.com/office/powerpoint/2010/main" val="22781554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5" grpId="0" animBg="1"/>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smtClean="0">
                <a:solidFill>
                  <a:schemeClr val="tx1"/>
                </a:solidFill>
                <a:latin typeface="微软雅黑" panose="020B0503020204020204" pitchFamily="34" charset="-122"/>
                <a:ea typeface="微软雅黑" panose="020B0503020204020204" pitchFamily="34" charset="-122"/>
                <a:sym typeface="+mn-ea"/>
              </a:rPr>
              <a:t>机器学习方法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回归问题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聚类问题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6442673" y="3347567"/>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3813690754"/>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20845" y="2194232"/>
            <a:ext cx="3462569" cy="1878690"/>
          </a:xfrm>
          <a:prstGeom prst="rect">
            <a:avLst/>
          </a:prstGeom>
        </p:spPr>
      </p:pic>
      <p:sp>
        <p:nvSpPr>
          <p:cNvPr id="3" name="矩形 2"/>
          <p:cNvSpPr/>
          <p:nvPr/>
        </p:nvSpPr>
        <p:spPr>
          <a:xfrm>
            <a:off x="1485098" y="417636"/>
            <a:ext cx="3415853"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隐马尔可夫模型</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10199077" y="5758962"/>
            <a:ext cx="844061" cy="27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l="14578" t="15765"/>
          <a:stretch/>
        </p:blipFill>
        <p:spPr>
          <a:xfrm>
            <a:off x="9704575" y="2219023"/>
            <a:ext cx="1943298" cy="1779430"/>
          </a:xfrm>
          <a:prstGeom prst="rect">
            <a:avLst/>
          </a:prstGeom>
        </p:spPr>
      </p:pic>
      <p:sp>
        <p:nvSpPr>
          <p:cNvPr id="7" name="矩形 6"/>
          <p:cNvSpPr/>
          <p:nvPr/>
        </p:nvSpPr>
        <p:spPr>
          <a:xfrm>
            <a:off x="460101" y="1271838"/>
            <a:ext cx="11187772" cy="1107996"/>
          </a:xfrm>
          <a:prstGeom prst="rect">
            <a:avLst/>
          </a:prstGeom>
        </p:spPr>
        <p:txBody>
          <a:bodyPr wrap="square">
            <a:spAutoFit/>
          </a:bodyPr>
          <a:lstStyle/>
          <a:p>
            <a:pPr indent="457200" fontAlgn="auto">
              <a:lnSpc>
                <a:spcPct val="100000"/>
              </a:lnSpc>
            </a:pPr>
            <a:r>
              <a:rPr lang="zh-CN" altLang="en-US" sz="2200" b="1" dirty="0" smtClean="0">
                <a:latin typeface="微软雅黑" panose="020B0503020204020204" pitchFamily="34" charset="-122"/>
                <a:ea typeface="微软雅黑" panose="020B0503020204020204" pitchFamily="34" charset="-122"/>
              </a:rPr>
              <a:t>隐马尔可夫模型</a:t>
            </a:r>
            <a:r>
              <a:rPr lang="zh-CN" altLang="en-US" sz="2200" dirty="0" smtClean="0">
                <a:latin typeface="微软雅黑" panose="020B0503020204020204" pitchFamily="34" charset="-122"/>
                <a:ea typeface="微软雅黑" panose="020B0503020204020204" pitchFamily="34" charset="-122"/>
              </a:rPr>
              <a:t>是一个关于时序的概率模型，描述由隐马尔可夫链随机生成观测序列的过程，属于生成模型。隐马尔可夫模型在语音识别、自然语言处理、生物信息等领域有着广泛的应用。</a:t>
            </a:r>
            <a:endParaRPr lang="en-US" altLang="zh-CN" sz="2200" dirty="0" smtClean="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436764" y="2799362"/>
                <a:ext cx="5340582" cy="3816429"/>
              </a:xfrm>
              <a:prstGeom prst="rect">
                <a:avLst/>
              </a:prstGeom>
              <a:noFill/>
            </p:spPr>
            <p:txBody>
              <a:bodyPr wrap="square" rtlCol="0" anchor="t">
                <a:spAutoFit/>
              </a:bodyPr>
              <a:lstStyle/>
              <a:p>
                <a:pPr marL="457200" indent="-457200">
                  <a:buFont typeface="+mj-ea"/>
                  <a:buAutoNum type="circleNumDbPlain"/>
                </a:pPr>
                <a:r>
                  <a:rPr lang="zh-CN" altLang="en-US" sz="2200" b="1" dirty="0" smtClean="0">
                    <a:latin typeface="微软雅黑" panose="020B0503020204020204" pitchFamily="34" charset="-122"/>
                    <a:ea typeface="微软雅黑" panose="020B0503020204020204" pitchFamily="34" charset="-122"/>
                  </a:rPr>
                  <a:t>齐次马尔可夫性假设</a:t>
                </a:r>
                <a:r>
                  <a:rPr lang="zh-CN" altLang="en-US" sz="2200" dirty="0" smtClean="0">
                    <a:latin typeface="微软雅黑" panose="020B0503020204020204" pitchFamily="34" charset="-122"/>
                    <a:ea typeface="微软雅黑" panose="020B0503020204020204" pitchFamily="34" charset="-122"/>
                  </a:rPr>
                  <a:t>，即假设隐藏的马尔可夫链在任意时刻</a:t>
                </a:r>
                <a:r>
                  <a:rPr lang="en-US" altLang="zh-CN" sz="2200" dirty="0" smtClean="0">
                    <a:latin typeface="微软雅黑" panose="020B0503020204020204" pitchFamily="34" charset="-122"/>
                    <a:ea typeface="微软雅黑" panose="020B0503020204020204" pitchFamily="34" charset="-122"/>
                  </a:rPr>
                  <a:t>t</a:t>
                </a:r>
                <a:r>
                  <a:rPr lang="zh-CN" altLang="en-US" sz="2200" dirty="0" smtClean="0">
                    <a:latin typeface="微软雅黑" panose="020B0503020204020204" pitchFamily="34" charset="-122"/>
                    <a:ea typeface="微软雅黑" panose="020B0503020204020204" pitchFamily="34" charset="-122"/>
                  </a:rPr>
                  <a:t>的状态只依赖于其前一时刻的状态，与其他时刻的状态及观测无关，也与时刻</a:t>
                </a:r>
                <a:r>
                  <a:rPr lang="en-US" altLang="zh-CN" sz="2200" dirty="0" smtClean="0">
                    <a:latin typeface="微软雅黑" panose="020B0503020204020204" pitchFamily="34" charset="-122"/>
                    <a:ea typeface="微软雅黑" panose="020B0503020204020204" pitchFamily="34" charset="-122"/>
                  </a:rPr>
                  <a:t>t</a:t>
                </a:r>
                <a:r>
                  <a:rPr lang="zh-CN" altLang="en-US" sz="2200" dirty="0" smtClean="0">
                    <a:latin typeface="微软雅黑" panose="020B0503020204020204" pitchFamily="34" charset="-122"/>
                    <a:ea typeface="微软雅黑" panose="020B0503020204020204" pitchFamily="34" charset="-122"/>
                  </a:rPr>
                  <a:t>无关。</a:t>
                </a:r>
                <a:endParaRPr lang="en-US" altLang="zh-CN" sz="2200"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b="0" i="1" dirty="0" smtClean="0">
                              <a:latin typeface="Cambria Math" panose="02040503050406030204" pitchFamily="18" charset="0"/>
                              <a:ea typeface="微软雅黑" panose="020B0503020204020204" pitchFamily="34" charset="-122"/>
                            </a:rPr>
                          </m:ctrlPr>
                        </m:dPr>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e>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1</m:t>
                              </m:r>
                            </m:sub>
                          </m:sSub>
                        </m:e>
                      </m:d>
                      <m:r>
                        <a:rPr lang="en-US" altLang="zh-CN" sz="2200" b="0" i="0" dirty="0" smtClean="0">
                          <a:latin typeface="Cambria Math" panose="02040503050406030204" pitchFamily="18" charset="0"/>
                          <a:ea typeface="微软雅黑" panose="020B0503020204020204" pitchFamily="34" charset="-122"/>
                        </a:rPr>
                        <m:t>=</m:t>
                      </m:r>
                      <m:r>
                        <m:rPr>
                          <m:sty m:val="p"/>
                        </m:rPr>
                        <a:rPr lang="en-US" altLang="zh-CN" sz="2200" b="0" i="0" dirty="0" smtClean="0">
                          <a:latin typeface="Cambria Math" panose="02040503050406030204" pitchFamily="18" charset="0"/>
                          <a:ea typeface="微软雅黑" panose="020B0503020204020204" pitchFamily="34" charset="-122"/>
                        </a:rPr>
                        <m:t>P</m:t>
                      </m:r>
                      <m:d>
                        <m:dPr>
                          <m:ctrlPr>
                            <a:rPr lang="en-US" altLang="zh-CN" sz="2200" b="0" i="1" dirty="0" smtClean="0">
                              <a:latin typeface="Cambria Math" panose="02040503050406030204" pitchFamily="18" charset="0"/>
                              <a:ea typeface="微软雅黑" panose="020B0503020204020204" pitchFamily="34" charset="-122"/>
                            </a:rPr>
                          </m:ctrlPr>
                        </m:dPr>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e>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e>
                      </m:d>
                      <m:r>
                        <a:rPr lang="en-US" altLang="zh-CN" sz="2200" b="0" i="0" dirty="0" smtClean="0">
                          <a:latin typeface="Cambria Math" panose="02040503050406030204" pitchFamily="18" charset="0"/>
                          <a:ea typeface="微软雅黑" panose="020B0503020204020204" pitchFamily="34" charset="-122"/>
                        </a:rPr>
                        <m:t>,</m:t>
                      </m:r>
                    </m:oMath>
                  </m:oMathPara>
                </a14:m>
                <a:endParaRPr lang="en-US" altLang="zh-CN" sz="2200" b="0" i="0" dirty="0" smtClean="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b="0" i="0" dirty="0" smtClean="0">
                          <a:latin typeface="Cambria Math" panose="02040503050406030204" pitchFamily="18" charset="0"/>
                          <a:ea typeface="微软雅黑" panose="020B0503020204020204" pitchFamily="34" charset="-122"/>
                        </a:rPr>
                        <m:t>t</m:t>
                      </m:r>
                      <m:r>
                        <a:rPr lang="en-US" altLang="zh-CN" sz="2200" b="0" i="0" dirty="0" smtClean="0">
                          <a:latin typeface="Cambria Math" panose="02040503050406030204" pitchFamily="18" charset="0"/>
                          <a:ea typeface="微软雅黑" panose="020B0503020204020204" pitchFamily="34" charset="-122"/>
                        </a:rPr>
                        <m:t>=1,2,…,</m:t>
                      </m:r>
                      <m:r>
                        <m:rPr>
                          <m:sty m:val="p"/>
                        </m:rPr>
                        <a:rPr lang="en-US" altLang="zh-CN" sz="2200" b="0" i="0" dirty="0" smtClean="0">
                          <a:latin typeface="Cambria Math" panose="02040503050406030204" pitchFamily="18" charset="0"/>
                          <a:ea typeface="微软雅黑" panose="020B0503020204020204" pitchFamily="34" charset="-122"/>
                        </a:rPr>
                        <m:t>T</m:t>
                      </m:r>
                    </m:oMath>
                  </m:oMathPara>
                </a14:m>
                <a:endParaRPr lang="zh-CN" altLang="en-US" sz="2200" dirty="0">
                  <a:latin typeface="微软雅黑" panose="020B0503020204020204" pitchFamily="34" charset="-122"/>
                  <a:ea typeface="微软雅黑" panose="020B0503020204020204" pitchFamily="34" charset="-122"/>
                </a:endParaRPr>
              </a:p>
              <a:p>
                <a:pPr marL="457200" indent="-457200">
                  <a:buFont typeface="+mj-ea"/>
                  <a:buAutoNum type="circleNumDbPlain" startAt="2"/>
                </a:pPr>
                <a:r>
                  <a:rPr lang="zh-CN" altLang="en-US" sz="2200" b="1" dirty="0" smtClean="0">
                    <a:latin typeface="微软雅黑" panose="020B0503020204020204" pitchFamily="34" charset="-122"/>
                    <a:ea typeface="微软雅黑" panose="020B0503020204020204" pitchFamily="34" charset="-122"/>
                  </a:rPr>
                  <a:t>观测独立性假设</a:t>
                </a:r>
                <a:r>
                  <a:rPr lang="zh-CN" altLang="en-US" sz="2200" dirty="0" smtClean="0">
                    <a:latin typeface="微软雅黑" panose="020B0503020204020204" pitchFamily="34" charset="-122"/>
                    <a:ea typeface="微软雅黑" panose="020B0503020204020204" pitchFamily="34" charset="-122"/>
                  </a:rPr>
                  <a:t>，即假设任意时刻的观测只依赖于该时刻的马尔可夫链的状态，与其他观测及状态无关。</a:t>
                </a:r>
                <a:endParaRPr lang="en-US" altLang="zh-CN" sz="2200"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i="1" dirty="0">
                              <a:latin typeface="Cambria Math" panose="02040503050406030204" pitchFamily="18" charset="0"/>
                              <a:ea typeface="微软雅黑" panose="020B0503020204020204" pitchFamily="34" charset="-122"/>
                            </a:rPr>
                          </m:ctrlPr>
                        </m:dPr>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𝑡</m:t>
                              </m:r>
                            </m:sub>
                          </m:sSub>
                        </m:e>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𝑡</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i="1" dirty="0">
                                  <a:latin typeface="Cambria Math" panose="02040503050406030204" pitchFamily="18" charset="0"/>
                                  <a:ea typeface="微软雅黑" panose="020B0503020204020204" pitchFamily="34" charset="-122"/>
                                </a:rPr>
                                <m:t>1</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1</m:t>
                              </m:r>
                            </m:sub>
                          </m:sSub>
                        </m:e>
                      </m:d>
                      <m:r>
                        <a:rPr lang="en-US" altLang="zh-CN" sz="2200" dirty="0">
                          <a:latin typeface="Cambria Math" panose="02040503050406030204" pitchFamily="18" charset="0"/>
                          <a:ea typeface="微软雅黑" panose="020B0503020204020204" pitchFamily="34" charset="-122"/>
                        </a:rPr>
                        <m:t>=</m:t>
                      </m:r>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i="1" dirty="0">
                              <a:latin typeface="Cambria Math" panose="02040503050406030204" pitchFamily="18" charset="0"/>
                              <a:ea typeface="微软雅黑" panose="020B0503020204020204" pitchFamily="34" charset="-122"/>
                            </a:rPr>
                          </m:ctrlPr>
                        </m:dPr>
                        <m:e>
                          <m:sSub>
                            <m:sSubPr>
                              <m:ctrlPr>
                                <a:rPr lang="en-US" altLang="zh-CN" sz="220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𝑡</m:t>
                              </m:r>
                            </m:sub>
                          </m:sSub>
                        </m:e>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i="1" dirty="0">
                                  <a:latin typeface="Cambria Math" panose="02040503050406030204" pitchFamily="18" charset="0"/>
                                  <a:ea typeface="微软雅黑" panose="020B0503020204020204" pitchFamily="34" charset="-122"/>
                                </a:rPr>
                                <m:t>𝑡</m:t>
                              </m:r>
                            </m:sub>
                          </m:sSub>
                        </m:e>
                      </m:d>
                      <m:r>
                        <a:rPr lang="en-US" altLang="zh-CN" sz="2200" dirty="0">
                          <a:latin typeface="Cambria Math" panose="02040503050406030204" pitchFamily="18" charset="0"/>
                          <a:ea typeface="微软雅黑" panose="020B0503020204020204" pitchFamily="34" charset="-122"/>
                        </a:rPr>
                        <m:t>,</m:t>
                      </m:r>
                    </m:oMath>
                  </m:oMathPara>
                </a14:m>
                <a:endParaRPr lang="en-US" altLang="zh-CN" sz="2200"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t</m:t>
                      </m:r>
                      <m:r>
                        <a:rPr lang="en-US" altLang="zh-CN" sz="2200" dirty="0">
                          <a:latin typeface="Cambria Math" panose="02040503050406030204" pitchFamily="18" charset="0"/>
                          <a:ea typeface="微软雅黑" panose="020B0503020204020204" pitchFamily="34" charset="-122"/>
                        </a:rPr>
                        <m:t>=1,2,…,</m:t>
                      </m:r>
                      <m:r>
                        <m:rPr>
                          <m:sty m:val="p"/>
                        </m:rPr>
                        <a:rPr lang="en-US" altLang="zh-CN" sz="2200" dirty="0">
                          <a:latin typeface="Cambria Math" panose="02040503050406030204" pitchFamily="18" charset="0"/>
                          <a:ea typeface="微软雅黑" panose="020B0503020204020204" pitchFamily="34" charset="-122"/>
                        </a:rPr>
                        <m:t>T</m:t>
                      </m:r>
                    </m:oMath>
                  </m:oMathPara>
                </a14:m>
                <a:endParaRPr lang="zh-CN" altLang="en-US" sz="2200" dirty="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6764" y="2799362"/>
                <a:ext cx="5340582" cy="3816429"/>
              </a:xfrm>
              <a:prstGeom prst="rect">
                <a:avLst/>
              </a:prstGeom>
              <a:blipFill rotWithShape="0">
                <a:blip r:embed="rId5"/>
                <a:stretch>
                  <a:fillRect l="-1826" t="-2077"/>
                </a:stretch>
              </a:blipFill>
            </p:spPr>
            <p:txBody>
              <a:bodyPr/>
              <a:lstStyle/>
              <a:p>
                <a:r>
                  <a:rPr lang="zh-CN" altLang="en-US">
                    <a:noFill/>
                  </a:rPr>
                  <a:t> </a:t>
                </a:r>
              </a:p>
            </p:txBody>
          </p:sp>
        </mc:Fallback>
      </mc:AlternateContent>
      <p:sp>
        <p:nvSpPr>
          <p:cNvPr id="10" name="圆角矩形 9"/>
          <p:cNvSpPr/>
          <p:nvPr/>
        </p:nvSpPr>
        <p:spPr>
          <a:xfrm>
            <a:off x="344056" y="2687710"/>
            <a:ext cx="5525194" cy="3928081"/>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p:cNvSpPr/>
          <p:nvPr/>
        </p:nvSpPr>
        <p:spPr>
          <a:xfrm>
            <a:off x="1642342" y="2339706"/>
            <a:ext cx="2763982"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隐马可夫模型两个假设</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6"/>
          <a:srcRect b="47304"/>
          <a:stretch/>
        </p:blipFill>
        <p:spPr>
          <a:xfrm>
            <a:off x="5990411" y="4357314"/>
            <a:ext cx="5874005" cy="1674209"/>
          </a:xfrm>
          <a:prstGeom prst="rect">
            <a:avLst/>
          </a:prstGeom>
        </p:spPr>
      </p:pic>
    </p:spTree>
    <p:extLst>
      <p:ext uri="{BB962C8B-B14F-4D97-AF65-F5344CB8AC3E}">
        <p14:creationId xmlns:p14="http://schemas.microsoft.com/office/powerpoint/2010/main" val="31644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5098" y="417636"/>
            <a:ext cx="3415853"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隐马尔可夫模型</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a:spLocks noRot="1" noChangeAspect="1" noMove="1" noResize="1" noEditPoints="1" noAdjustHandles="1" noChangeArrowheads="1" noChangeShapeType="1" noTextEdit="1"/>
          </p:cNvSpPr>
          <p:nvPr/>
        </p:nvSpPr>
        <p:spPr>
          <a:xfrm>
            <a:off x="512618" y="1348454"/>
            <a:ext cx="11202466" cy="1130246"/>
          </a:xfrm>
          <a:prstGeom prst="rect">
            <a:avLst/>
          </a:prstGeom>
          <a:blipFill rotWithShape="0">
            <a:blip r:embed="rId2"/>
            <a:stretch>
              <a:fillRect l="-707" t="-1613" r="-1143" b="-10215"/>
            </a:stretch>
          </a:blipFill>
        </p:spPr>
        <p:txBody>
          <a:bodyPr/>
          <a:lstStyle/>
          <a:p>
            <a:r>
              <a:rPr lang="zh-CN" altLang="en-US">
                <a:noFill/>
              </a:rPr>
              <a:t> </a:t>
            </a:r>
          </a:p>
        </p:txBody>
      </p:sp>
      <p:pic>
        <p:nvPicPr>
          <p:cNvPr id="4" name="图片 3"/>
          <p:cNvPicPr>
            <a:picLocks noChangeAspect="1"/>
          </p:cNvPicPr>
          <p:nvPr/>
        </p:nvPicPr>
        <p:blipFill rotWithShape="1">
          <a:blip r:embed="rId3"/>
          <a:srcRect l="12716" t="3944" r="10397" b="3723"/>
          <a:stretch/>
        </p:blipFill>
        <p:spPr>
          <a:xfrm>
            <a:off x="7242463" y="2478700"/>
            <a:ext cx="4021281" cy="2421082"/>
          </a:xfrm>
          <a:prstGeom prst="rect">
            <a:avLst/>
          </a:prstGeom>
        </p:spPr>
      </p:pic>
      <p:sp>
        <p:nvSpPr>
          <p:cNvPr id="5" name="圆角矩形 4"/>
          <p:cNvSpPr/>
          <p:nvPr/>
        </p:nvSpPr>
        <p:spPr>
          <a:xfrm>
            <a:off x="427183" y="2822793"/>
            <a:ext cx="6119090" cy="3610307"/>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1606232" y="2545600"/>
            <a:ext cx="3294719"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隐马可夫模型</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三</a:t>
            </a: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个基本问题</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文本框 3"/>
          <p:cNvSpPr txBox="1">
            <a:spLocks noRot="1" noChangeAspect="1" noMove="1" noResize="1" noEditPoints="1" noAdjustHandles="1" noChangeArrowheads="1" noChangeShapeType="1" noTextEdit="1"/>
          </p:cNvSpPr>
          <p:nvPr/>
        </p:nvSpPr>
        <p:spPr>
          <a:xfrm>
            <a:off x="447966" y="2955225"/>
            <a:ext cx="5942444" cy="3477875"/>
          </a:xfrm>
          <a:prstGeom prst="rect">
            <a:avLst/>
          </a:prstGeom>
          <a:blipFill rotWithShape="0">
            <a:blip r:embed="rId4"/>
            <a:stretch>
              <a:fillRect l="-1641" t="-2281" r="-6051" b="-2632"/>
            </a:stretch>
          </a:blipFill>
        </p:spPr>
        <p:txBody>
          <a:bodyPr/>
          <a:lstStyle/>
          <a:p>
            <a:r>
              <a:rPr lang="zh-CN" altLang="en-US">
                <a:noFill/>
              </a:rPr>
              <a:t> </a:t>
            </a:r>
          </a:p>
        </p:txBody>
      </p:sp>
      <p:sp>
        <p:nvSpPr>
          <p:cNvPr id="8" name="矩形 7"/>
          <p:cNvSpPr/>
          <p:nvPr/>
        </p:nvSpPr>
        <p:spPr>
          <a:xfrm>
            <a:off x="7113442" y="5247893"/>
            <a:ext cx="4362450" cy="707886"/>
          </a:xfrm>
          <a:prstGeom prst="rect">
            <a:avLst/>
          </a:prstGeom>
          <a:solidFill>
            <a:srgbClr val="F2FFFB"/>
          </a:solidFill>
          <a:ln>
            <a:solidFill>
              <a:srgbClr val="00B050"/>
            </a:solidFill>
          </a:ln>
        </p:spPr>
        <p:txBody>
          <a:bodyPr wrap="square" rtlCol="0" anchor="t">
            <a:spAutoFit/>
          </a:bodyPr>
          <a:lstStyle/>
          <a:p>
            <a:pPr lvl="0" indent="0" algn="l" fontAlgn="auto"/>
            <a:r>
              <a:rPr lang="zh-CN" altLang="en-US" sz="2000" b="1" dirty="0" smtClean="0">
                <a:latin typeface="微软雅黑" panose="020B0503020204020204" pitchFamily="34" charset="-122"/>
                <a:ea typeface="微软雅黑" panose="020B0503020204020204" pitchFamily="34" charset="-122"/>
                <a:sym typeface="+mn-ea"/>
              </a:rPr>
              <a:t>应用</a:t>
            </a:r>
            <a:r>
              <a:rPr sz="2000" b="1" dirty="0" smtClean="0">
                <a:latin typeface="微软雅黑" panose="020B0503020204020204" pitchFamily="34" charset="-122"/>
                <a:ea typeface="微软雅黑" panose="020B0503020204020204" pitchFamily="34" charset="-122"/>
                <a:sym typeface="+mn-ea"/>
              </a:rPr>
              <a:t>：</a:t>
            </a:r>
            <a:endParaRPr lang="en-US" sz="2000" b="1" dirty="0" smtClean="0">
              <a:latin typeface="微软雅黑" panose="020B0503020204020204" pitchFamily="34" charset="-122"/>
              <a:ea typeface="微软雅黑" panose="020B0503020204020204" pitchFamily="34" charset="-122"/>
              <a:sym typeface="+mn-ea"/>
            </a:endParaRPr>
          </a:p>
          <a:p>
            <a:pPr lvl="0" indent="0" algn="l" fontAlgn="auto"/>
            <a:r>
              <a:rPr lang="zh-CN" altLang="en-US" sz="2000" dirty="0" smtClean="0">
                <a:latin typeface="微软雅黑" panose="020B0503020204020204" pitchFamily="34" charset="-122"/>
                <a:ea typeface="微软雅黑" panose="020B0503020204020204" pitchFamily="34" charset="-122"/>
                <a:sym typeface="+mn-ea"/>
              </a:rPr>
              <a:t>词性标注、中文分词、天气预测等</a:t>
            </a:r>
            <a:endParaRPr sz="20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414" y="400051"/>
            <a:ext cx="3415853" cy="645160"/>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LDA</a:t>
            </a:r>
            <a:r>
              <a:rPr lang="zh-CN" altLang="en-US" sz="3600" b="1" dirty="0">
                <a:latin typeface="微软雅黑" panose="020B0503020204020204" pitchFamily="34" charset="-122"/>
                <a:ea typeface="微软雅黑" panose="020B0503020204020204" pitchFamily="34" charset="-122"/>
              </a:rPr>
              <a:t>主题模型</a:t>
            </a:r>
          </a:p>
        </p:txBody>
      </p:sp>
      <p:sp>
        <p:nvSpPr>
          <p:cNvPr id="3" name="矩形 2"/>
          <p:cNvSpPr/>
          <p:nvPr/>
        </p:nvSpPr>
        <p:spPr>
          <a:xfrm>
            <a:off x="10199077" y="5758962"/>
            <a:ext cx="844061" cy="27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5201892" y="2842494"/>
            <a:ext cx="6848381" cy="3662395"/>
          </a:xfrm>
          <a:prstGeom prst="rect">
            <a:avLst/>
          </a:prstGeom>
        </p:spPr>
      </p:pic>
      <p:pic>
        <p:nvPicPr>
          <p:cNvPr id="6" name="图片 5"/>
          <p:cNvPicPr>
            <a:picLocks noChangeAspect="1"/>
          </p:cNvPicPr>
          <p:nvPr/>
        </p:nvPicPr>
        <p:blipFill>
          <a:blip r:embed="rId3"/>
          <a:stretch>
            <a:fillRect/>
          </a:stretch>
        </p:blipFill>
        <p:spPr>
          <a:xfrm>
            <a:off x="793465" y="2605476"/>
            <a:ext cx="4255751" cy="2696333"/>
          </a:xfrm>
          <a:prstGeom prst="rect">
            <a:avLst/>
          </a:prstGeom>
        </p:spPr>
      </p:pic>
      <p:pic>
        <p:nvPicPr>
          <p:cNvPr id="7" name="图片 6"/>
          <p:cNvPicPr>
            <a:picLocks noChangeAspect="1"/>
          </p:cNvPicPr>
          <p:nvPr/>
        </p:nvPicPr>
        <p:blipFill rotWithShape="1">
          <a:blip r:embed="rId4"/>
          <a:srcRect t="2437"/>
          <a:stretch/>
        </p:blipFill>
        <p:spPr>
          <a:xfrm>
            <a:off x="946141" y="5194156"/>
            <a:ext cx="3712173" cy="1663844"/>
          </a:xfrm>
          <a:prstGeom prst="rect">
            <a:avLst/>
          </a:prstGeom>
        </p:spPr>
      </p:pic>
      <p:sp>
        <p:nvSpPr>
          <p:cNvPr id="8" name="矩形 7"/>
          <p:cNvSpPr/>
          <p:nvPr/>
        </p:nvSpPr>
        <p:spPr>
          <a:xfrm>
            <a:off x="460101" y="1282229"/>
            <a:ext cx="11260844" cy="1323247"/>
          </a:xfrm>
          <a:prstGeom prst="rect">
            <a:avLst/>
          </a:prstGeom>
        </p:spPr>
        <p:txBody>
          <a:bodyPr wrap="square">
            <a:spAutoFit/>
          </a:bodyPr>
          <a:lstStyle/>
          <a:p>
            <a:pPr indent="457200" fontAlgn="auto">
              <a:lnSpc>
                <a:spcPct val="125000"/>
              </a:lnSpc>
            </a:pPr>
            <a:r>
              <a:rPr lang="en-US" altLang="zh-CN" sz="2200" b="1" dirty="0" smtClean="0">
                <a:latin typeface="微软雅黑" panose="020B0503020204020204" pitchFamily="34" charset="-122"/>
                <a:ea typeface="微软雅黑" panose="020B0503020204020204" pitchFamily="34" charset="-122"/>
              </a:rPr>
              <a:t>LDA</a:t>
            </a:r>
            <a:r>
              <a:rPr lang="zh-CN" altLang="en-US" sz="2200" b="1" dirty="0" smtClean="0">
                <a:latin typeface="微软雅黑" panose="020B0503020204020204" pitchFamily="34" charset="-122"/>
                <a:ea typeface="微软雅黑" panose="020B0503020204020204" pitchFamily="34" charset="-122"/>
              </a:rPr>
              <a:t>主题模型</a:t>
            </a:r>
            <a:r>
              <a:rPr lang="zh-CN" altLang="en-US" sz="2200" dirty="0">
                <a:latin typeface="微软雅黑" panose="020B0503020204020204" pitchFamily="34" charset="-122"/>
                <a:ea typeface="微软雅黑" panose="020B0503020204020204" pitchFamily="34" charset="-122"/>
              </a:rPr>
              <a:t>是一种文档主题生成模型</a:t>
            </a:r>
            <a:r>
              <a:rPr lang="zh-CN" altLang="en-US" sz="2200" dirty="0" smtClean="0">
                <a:latin typeface="微软雅黑" panose="020B0503020204020204" pitchFamily="34" charset="-122"/>
                <a:ea typeface="微软雅黑" panose="020B0503020204020204" pitchFamily="34" charset="-122"/>
              </a:rPr>
              <a:t>，是</a:t>
            </a:r>
            <a:r>
              <a:rPr lang="zh-CN" altLang="en-US" sz="2200" dirty="0">
                <a:latin typeface="微软雅黑" panose="020B0503020204020204" pitchFamily="34" charset="-122"/>
                <a:ea typeface="微软雅黑" panose="020B0503020204020204" pitchFamily="34" charset="-122"/>
              </a:rPr>
              <a:t>一种非监督机器学习</a:t>
            </a:r>
            <a:r>
              <a:rPr lang="zh-CN" altLang="en-US" sz="2200" dirty="0" smtClean="0">
                <a:latin typeface="微软雅黑" panose="020B0503020204020204" pitchFamily="34" charset="-122"/>
                <a:ea typeface="微软雅黑" panose="020B0503020204020204" pitchFamily="34" charset="-122"/>
              </a:rPr>
              <a:t>技术。通过模拟文档生成过程，可以</a:t>
            </a:r>
            <a:r>
              <a:rPr lang="zh-CN" altLang="en-US" sz="2200" dirty="0">
                <a:latin typeface="微软雅黑" panose="020B0503020204020204" pitchFamily="34" charset="-122"/>
                <a:ea typeface="微软雅黑" panose="020B0503020204020204" pitchFamily="34" charset="-122"/>
              </a:rPr>
              <a:t>用来识别大规模文档集（</a:t>
            </a:r>
            <a:r>
              <a:rPr lang="en-US" altLang="zh-CN" sz="2200" dirty="0">
                <a:latin typeface="微软雅黑" panose="020B0503020204020204" pitchFamily="34" charset="-122"/>
                <a:ea typeface="微软雅黑" panose="020B0503020204020204" pitchFamily="34" charset="-122"/>
              </a:rPr>
              <a:t>document collection</a:t>
            </a:r>
            <a:r>
              <a:rPr lang="zh-CN" altLang="en-US" sz="2200" dirty="0">
                <a:latin typeface="微软雅黑" panose="020B0503020204020204" pitchFamily="34" charset="-122"/>
                <a:ea typeface="微软雅黑" panose="020B0503020204020204" pitchFamily="34" charset="-122"/>
              </a:rPr>
              <a:t>）或语料库（</a:t>
            </a:r>
            <a:r>
              <a:rPr lang="en-US" altLang="zh-CN" sz="2200" dirty="0">
                <a:latin typeface="微软雅黑" panose="020B0503020204020204" pitchFamily="34" charset="-122"/>
                <a:ea typeface="微软雅黑" panose="020B0503020204020204" pitchFamily="34" charset="-122"/>
              </a:rPr>
              <a:t>corpus</a:t>
            </a:r>
            <a:r>
              <a:rPr lang="zh-CN" altLang="en-US" sz="2200" dirty="0">
                <a:latin typeface="微软雅黑" panose="020B0503020204020204" pitchFamily="34" charset="-122"/>
                <a:ea typeface="微软雅黑" panose="020B0503020204020204" pitchFamily="34" charset="-122"/>
              </a:rPr>
              <a:t>）中潜藏的主题信息</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537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414" y="400051"/>
            <a:ext cx="5549059"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生成模型 </a:t>
            </a:r>
            <a:r>
              <a:rPr lang="en-US" altLang="zh-CN" sz="3600" b="1" dirty="0" smtClean="0">
                <a:latin typeface="微软雅黑" panose="020B0503020204020204" pitchFamily="34" charset="-122"/>
                <a:ea typeface="微软雅黑" panose="020B0503020204020204" pitchFamily="34" charset="-122"/>
              </a:rPr>
              <a:t>V.S. </a:t>
            </a:r>
            <a:r>
              <a:rPr lang="zh-CN" altLang="en-US" sz="3600" b="1" dirty="0" smtClean="0">
                <a:latin typeface="微软雅黑" panose="020B0503020204020204" pitchFamily="34" charset="-122"/>
                <a:ea typeface="微软雅黑" panose="020B0503020204020204" pitchFamily="34" charset="-122"/>
              </a:rPr>
              <a:t>判别模型</a:t>
            </a:r>
            <a:endParaRPr lang="zh-CN" altLang="en-US" sz="3600" b="1" dirty="0">
              <a:latin typeface="微软雅黑" panose="020B0503020204020204" pitchFamily="34" charset="-122"/>
              <a:ea typeface="微软雅黑" panose="020B0503020204020204" pitchFamily="34" charset="-122"/>
            </a:endParaRPr>
          </a:p>
        </p:txBody>
      </p:sp>
      <p:sp>
        <p:nvSpPr>
          <p:cNvPr id="9" name="矩形 8"/>
          <p:cNvSpPr/>
          <p:nvPr/>
        </p:nvSpPr>
        <p:spPr>
          <a:xfrm>
            <a:off x="540591" y="1349772"/>
            <a:ext cx="11388172" cy="830997"/>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监督学习</a:t>
            </a:r>
            <a:r>
              <a:rPr lang="zh-CN" altLang="en-US" sz="2400" b="1" dirty="0">
                <a:latin typeface="微软雅黑" panose="020B0503020204020204" pitchFamily="34" charset="-122"/>
                <a:ea typeface="微软雅黑" panose="020B0503020204020204" pitchFamily="34" charset="-122"/>
              </a:rPr>
              <a:t>方法</a:t>
            </a:r>
            <a:r>
              <a:rPr lang="zh-CN" altLang="en-US" sz="2400" dirty="0">
                <a:latin typeface="微软雅黑" panose="020B0503020204020204" pitchFamily="34" charset="-122"/>
                <a:ea typeface="微软雅黑" panose="020B0503020204020204" pitchFamily="34" charset="-122"/>
              </a:rPr>
              <a:t>可分为两大类，即生成方法与判别方法，它们所学到的模型称为生成模型与判别模型。</a:t>
            </a:r>
          </a:p>
        </p:txBody>
      </p:sp>
      <p:sp>
        <p:nvSpPr>
          <p:cNvPr id="12" name="矩形 11"/>
          <p:cNvSpPr/>
          <p:nvPr/>
        </p:nvSpPr>
        <p:spPr>
          <a:xfrm>
            <a:off x="650319" y="2180769"/>
            <a:ext cx="10889410" cy="1015663"/>
          </a:xfrm>
          <a:prstGeom prst="rect">
            <a:avLst/>
          </a:prstGeom>
          <a:solidFill>
            <a:srgbClr val="F2FFFB"/>
          </a:solidFill>
          <a:ln w="19050">
            <a:solidFill>
              <a:schemeClr val="accent6"/>
            </a:solidFill>
            <a:prstDash val="sysDash"/>
          </a:ln>
        </p:spPr>
        <p:txBody>
          <a:bodyPr wrap="square" rtlCol="0" anchor="t">
            <a:spAutoFit/>
          </a:bodyPr>
          <a:lstStyle/>
          <a:p>
            <a:pPr lvl="0"/>
            <a:r>
              <a:rPr lang="zh-CN" altLang="en-US" sz="2000" dirty="0" smtClean="0">
                <a:latin typeface="微软雅黑" panose="020B0503020204020204" pitchFamily="34" charset="-122"/>
                <a:ea typeface="微软雅黑" panose="020B0503020204020204" pitchFamily="34" charset="-122"/>
                <a:sym typeface="+mn-ea"/>
              </a:rPr>
              <a:t>     举个栗子</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smtClean="0">
                <a:latin typeface="微软雅黑" panose="020B0503020204020204" pitchFamily="34" charset="-122"/>
                <a:ea typeface="微软雅黑" panose="020B0503020204020204" pitchFamily="34" charset="-122"/>
                <a:sym typeface="+mn-ea"/>
              </a:rPr>
              <a:t>例如你</a:t>
            </a:r>
            <a:r>
              <a:rPr lang="zh-CN" altLang="en-US" sz="2000" dirty="0">
                <a:latin typeface="微软雅黑" panose="020B0503020204020204" pitchFamily="34" charset="-122"/>
                <a:ea typeface="微软雅黑" panose="020B0503020204020204" pitchFamily="34" charset="-122"/>
                <a:sym typeface="+mn-ea"/>
              </a:rPr>
              <a:t>需要</a:t>
            </a:r>
            <a:r>
              <a:rPr lang="zh-CN" altLang="en-US" sz="2000" dirty="0" smtClean="0">
                <a:latin typeface="微软雅黑" panose="020B0503020204020204" pitchFamily="34" charset="-122"/>
                <a:ea typeface="微软雅黑" panose="020B0503020204020204" pitchFamily="34" charset="-122"/>
                <a:sym typeface="+mn-ea"/>
              </a:rPr>
              <a:t>识别一种语言到底</a:t>
            </a:r>
            <a:r>
              <a:rPr lang="zh-CN" altLang="en-US" sz="2000" dirty="0">
                <a:latin typeface="微软雅黑" panose="020B0503020204020204" pitchFamily="34" charset="-122"/>
                <a:ea typeface="微软雅黑" panose="020B0503020204020204" pitchFamily="34" charset="-122"/>
                <a:sym typeface="+mn-ea"/>
              </a:rPr>
              <a:t>是</a:t>
            </a:r>
            <a:r>
              <a:rPr lang="zh-CN" altLang="en-US" sz="2000" dirty="0" smtClean="0">
                <a:latin typeface="微软雅黑" panose="020B0503020204020204" pitchFamily="34" charset="-122"/>
                <a:ea typeface="微软雅黑" panose="020B0503020204020204" pitchFamily="34" charset="-122"/>
                <a:sym typeface="+mn-ea"/>
              </a:rPr>
              <a:t>汉语还是英语</a:t>
            </a:r>
            <a:r>
              <a:rPr lang="zh-CN" altLang="en-US" sz="2000" dirty="0">
                <a:latin typeface="微软雅黑" panose="020B0503020204020204" pitchFamily="34" charset="-122"/>
                <a:ea typeface="微软雅黑" panose="020B0503020204020204" pitchFamily="34" charset="-122"/>
                <a:sym typeface="+mn-ea"/>
              </a:rPr>
              <a:t>等</a:t>
            </a:r>
            <a:r>
              <a:rPr lang="zh-CN" altLang="en-US" sz="2000" dirty="0" smtClean="0">
                <a:latin typeface="微软雅黑" panose="020B0503020204020204" pitchFamily="34" charset="-122"/>
                <a:ea typeface="微软雅黑" panose="020B0503020204020204" pitchFamily="34" charset="-122"/>
                <a:sym typeface="+mn-ea"/>
              </a:rPr>
              <a:t>。有</a:t>
            </a:r>
            <a:r>
              <a:rPr lang="zh-CN" altLang="en-US" sz="2000" dirty="0">
                <a:latin typeface="微软雅黑" panose="020B0503020204020204" pitchFamily="34" charset="-122"/>
                <a:ea typeface="微软雅黑" panose="020B0503020204020204" pitchFamily="34" charset="-122"/>
                <a:sym typeface="+mn-ea"/>
              </a:rPr>
              <a:t>两种方法达到这个目的</a:t>
            </a:r>
            <a:r>
              <a:rPr lang="zh-CN" altLang="en-US" sz="2000" dirty="0" smtClean="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a:p>
            <a:pPr lvl="0"/>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smtClean="0">
                <a:latin typeface="微软雅黑" panose="020B0503020204020204" pitchFamily="34" charset="-122"/>
                <a:ea typeface="微软雅黑" panose="020B0503020204020204" pitchFamily="34" charset="-122"/>
                <a:sym typeface="+mn-ea"/>
              </a:rPr>
              <a:t>学习两种语言</a:t>
            </a:r>
            <a:r>
              <a:rPr lang="zh-CN" altLang="en-US" sz="2000" dirty="0">
                <a:latin typeface="微软雅黑" panose="020B0503020204020204" pitchFamily="34" charset="-122"/>
                <a:ea typeface="微软雅黑" panose="020B0503020204020204" pitchFamily="34" charset="-122"/>
                <a:sym typeface="+mn-ea"/>
              </a:rPr>
              <a:t>，你花了大量精力把汉语、</a:t>
            </a:r>
            <a:r>
              <a:rPr lang="zh-CN" altLang="en-US" sz="2000" dirty="0" smtClean="0">
                <a:latin typeface="微软雅黑" panose="020B0503020204020204" pitchFamily="34" charset="-122"/>
                <a:ea typeface="微软雅黑" panose="020B0503020204020204" pitchFamily="34" charset="-122"/>
                <a:sym typeface="+mn-ea"/>
              </a:rPr>
              <a:t>英语都</a:t>
            </a:r>
            <a:r>
              <a:rPr lang="zh-CN" altLang="en-US" sz="2000" dirty="0">
                <a:latin typeface="微软雅黑" panose="020B0503020204020204" pitchFamily="34" charset="-122"/>
                <a:ea typeface="微软雅黑" panose="020B0503020204020204" pitchFamily="34" charset="-122"/>
                <a:sym typeface="+mn-ea"/>
              </a:rPr>
              <a:t>学会了</a:t>
            </a:r>
            <a:r>
              <a:rPr lang="zh-CN" altLang="en-US" sz="2000" dirty="0" smtClean="0">
                <a:latin typeface="微软雅黑" panose="020B0503020204020204" pitchFamily="34" charset="-122"/>
                <a:ea typeface="微软雅黑" panose="020B0503020204020204" pitchFamily="34" charset="-122"/>
                <a:sym typeface="+mn-ea"/>
              </a:rPr>
              <a:t>，然后你就知道是哪种语言了。</a:t>
            </a:r>
            <a:endParaRPr lang="zh-CN" altLang="en-US" sz="2000" dirty="0">
              <a:latin typeface="微软雅黑" panose="020B0503020204020204" pitchFamily="34" charset="-122"/>
              <a:ea typeface="微软雅黑" panose="020B0503020204020204" pitchFamily="34" charset="-122"/>
              <a:sym typeface="+mn-ea"/>
            </a:endParaRPr>
          </a:p>
          <a:p>
            <a:pPr lvl="0"/>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、不去学习每一种语言，你只</a:t>
            </a:r>
            <a:r>
              <a:rPr lang="zh-CN" altLang="en-US" sz="2000" dirty="0" smtClean="0">
                <a:latin typeface="微软雅黑" panose="020B0503020204020204" pitchFamily="34" charset="-122"/>
                <a:ea typeface="微软雅黑" panose="020B0503020204020204" pitchFamily="34" charset="-122"/>
                <a:sym typeface="+mn-ea"/>
              </a:rPr>
              <a:t>学习汉语与英语之间的差别</a:t>
            </a:r>
            <a:r>
              <a:rPr lang="zh-CN" altLang="en-US" sz="2000" dirty="0">
                <a:latin typeface="微软雅黑" panose="020B0503020204020204" pitchFamily="34" charset="-122"/>
                <a:ea typeface="微软雅黑" panose="020B0503020204020204" pitchFamily="34" charset="-122"/>
                <a:sym typeface="+mn-ea"/>
              </a:rPr>
              <a:t>，然后再分类</a:t>
            </a:r>
            <a:r>
              <a:rPr lang="zh-CN" altLang="en-US" sz="2000" dirty="0" smtClean="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550983" y="3345100"/>
            <a:ext cx="5028936" cy="3231654"/>
          </a:xfrm>
          <a:prstGeom prst="rect">
            <a:avLst/>
          </a:prstGeom>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生成方法的特点：</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从统计的角度表示数据的分布情况，能够反映同类数据本身的相似度</a:t>
            </a:r>
            <a:r>
              <a:rPr lang="en-US" altLang="zh-CN" sz="2000" dirty="0">
                <a:latin typeface="微软雅黑" panose="020B0503020204020204" pitchFamily="34" charset="-122"/>
                <a:ea typeface="微软雅黑" panose="020B0503020204020204" pitchFamily="34" charset="-122"/>
              </a:rPr>
              <a:t>;</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生成方法还原出联合概率分布，而判别方法不能；</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生成方法的学习收敛速度更快、即当样本容量增加的时候，学到的模型可以更快地收敛于真实模型；</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当存在隐变量时，仍然可以用生成方法学习，此时判别方法不能用</a:t>
            </a:r>
          </a:p>
        </p:txBody>
      </p:sp>
      <p:sp>
        <p:nvSpPr>
          <p:cNvPr id="14" name="矩形 13"/>
          <p:cNvSpPr/>
          <p:nvPr/>
        </p:nvSpPr>
        <p:spPr>
          <a:xfrm>
            <a:off x="5948924" y="3376273"/>
            <a:ext cx="5740847" cy="3231654"/>
          </a:xfrm>
          <a:prstGeom prst="rect">
            <a:avLst/>
          </a:prstGeom>
          <a:solidFill>
            <a:schemeClr val="bg1"/>
          </a:solid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判别方法的特点：</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判别方法寻找不同类别之间的最优分类面，反映的是异类数据之间的差异</a:t>
            </a:r>
            <a:r>
              <a:rPr lang="en-US" altLang="zh-CN" sz="2000" dirty="0">
                <a:latin typeface="微软雅黑" panose="020B0503020204020204" pitchFamily="34" charset="-122"/>
                <a:ea typeface="微软雅黑" panose="020B0503020204020204" pitchFamily="34" charset="-122"/>
              </a:rPr>
              <a:t>;</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判别方法利用了训练数据的类别标识信息，直接学习的是条件概率</a:t>
            </a:r>
            <a:r>
              <a:rPr lang="en-US" altLang="zh-CN" sz="2000" dirty="0">
                <a:latin typeface="微软雅黑" panose="020B0503020204020204" pitchFamily="34" charset="-122"/>
                <a:ea typeface="微软雅黑" panose="020B0503020204020204" pitchFamily="34" charset="-122"/>
              </a:rPr>
              <a:t>P(Y|X)</a:t>
            </a:r>
            <a:r>
              <a:rPr lang="zh-CN" altLang="en-US" sz="2000" dirty="0">
                <a:latin typeface="微软雅黑" panose="020B0503020204020204" pitchFamily="34" charset="-122"/>
                <a:ea typeface="微软雅黑" panose="020B0503020204020204" pitchFamily="34" charset="-122"/>
              </a:rPr>
              <a:t>或者</a:t>
            </a:r>
            <a:r>
              <a:rPr lang="zh-CN" altLang="en-US" sz="2000" dirty="0" smtClean="0">
                <a:latin typeface="微软雅黑" panose="020B0503020204020204" pitchFamily="34" charset="-122"/>
                <a:ea typeface="微软雅黑" panose="020B0503020204020204" pitchFamily="34" charset="-122"/>
              </a:rPr>
              <a:t>决策函数</a:t>
            </a:r>
            <a:r>
              <a:rPr lang="en-US" altLang="zh-CN" sz="2000" dirty="0" smtClean="0">
                <a:latin typeface="微软雅黑" panose="020B0503020204020204" pitchFamily="34" charset="-122"/>
                <a:ea typeface="微软雅黑" panose="020B0503020204020204" pitchFamily="34" charset="-122"/>
              </a:rPr>
              <a:t>f(X</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，直接面对预测，往往学习的准确率更高；</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由于直接学习条件概率</a:t>
            </a:r>
            <a:r>
              <a:rPr lang="en-US" altLang="zh-CN" sz="2000" dirty="0">
                <a:latin typeface="微软雅黑" panose="020B0503020204020204" pitchFamily="34" charset="-122"/>
                <a:ea typeface="微软雅黑" panose="020B0503020204020204" pitchFamily="34" charset="-122"/>
              </a:rPr>
              <a:t>P(Y|X)</a:t>
            </a:r>
            <a:r>
              <a:rPr lang="zh-CN" altLang="en-US" sz="2000" dirty="0">
                <a:latin typeface="微软雅黑" panose="020B0503020204020204" pitchFamily="34" charset="-122"/>
                <a:ea typeface="微软雅黑" panose="020B0503020204020204" pitchFamily="34" charset="-122"/>
              </a:rPr>
              <a:t>或者</a:t>
            </a:r>
            <a:r>
              <a:rPr lang="zh-CN" altLang="en-US" sz="2000" dirty="0" smtClean="0">
                <a:latin typeface="微软雅黑" panose="020B0503020204020204" pitchFamily="34" charset="-122"/>
                <a:ea typeface="微软雅黑" panose="020B0503020204020204" pitchFamily="34" charset="-122"/>
              </a:rPr>
              <a:t>决策函数</a:t>
            </a:r>
            <a:r>
              <a:rPr lang="en-US" altLang="zh-CN" sz="2000" dirty="0" smtClean="0">
                <a:latin typeface="微软雅黑" panose="020B0503020204020204" pitchFamily="34" charset="-122"/>
                <a:ea typeface="微软雅黑" panose="020B0503020204020204" pitchFamily="34" charset="-122"/>
              </a:rPr>
              <a:t>f(X</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，可以对数据进行各种程度上的抽象、定义特征并使用特征，因此可以简化学习问题；</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缺点是不能反映训练数据本身的特性。</a:t>
            </a:r>
          </a:p>
        </p:txBody>
      </p:sp>
      <p:pic>
        <p:nvPicPr>
          <p:cNvPr id="7" name="图片 6"/>
          <p:cNvPicPr>
            <a:picLocks noChangeAspect="1"/>
          </p:cNvPicPr>
          <p:nvPr/>
        </p:nvPicPr>
        <p:blipFill>
          <a:blip r:embed="rId3"/>
          <a:stretch>
            <a:fillRect/>
          </a:stretch>
        </p:blipFill>
        <p:spPr>
          <a:xfrm>
            <a:off x="665434" y="2199074"/>
            <a:ext cx="422702" cy="3653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589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946921"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16" name="圆角矩形 15"/>
          <p:cNvSpPr/>
          <p:nvPr/>
        </p:nvSpPr>
        <p:spPr>
          <a:xfrm>
            <a:off x="3434636" y="384724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p>
        </p:txBody>
      </p:sp>
      <p:sp>
        <p:nvSpPr>
          <p:cNvPr id="7" name="圆角矩形 6"/>
          <p:cNvSpPr/>
          <p:nvPr/>
        </p:nvSpPr>
        <p:spPr>
          <a:xfrm>
            <a:off x="3434635" y="478237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应用场景与挑战 </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434633" y="290308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9" name="矩形 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8845661"/>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机器学习方法</a:t>
            </a:r>
            <a:endParaRPr lang="zh-CN" altLang="en-US" sz="3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3646000" y="1730764"/>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回归问题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smtClean="0">
                <a:solidFill>
                  <a:schemeClr val="tx1"/>
                </a:solidFill>
                <a:latin typeface="微软雅黑" panose="020B0503020204020204" pitchFamily="34" charset="-122"/>
                <a:ea typeface="微软雅黑" panose="020B0503020204020204" pitchFamily="34" charset="-122"/>
                <a:sym typeface="+mn-ea"/>
              </a:rPr>
              <a:t>聚类问题</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1679693352"/>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0277061" y="5758070"/>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5411" y="1375778"/>
            <a:ext cx="10689540" cy="430887"/>
          </a:xfrm>
          <a:prstGeom prst="rect">
            <a:avLst/>
          </a:prstGeom>
        </p:spPr>
        <p:txBody>
          <a:bodyPr wrap="square">
            <a:spAutoFit/>
          </a:bodyPr>
          <a:lstStyle/>
          <a:p>
            <a:r>
              <a:rPr lang="zh-CN" altLang="en-US" sz="2200" b="1" dirty="0" smtClean="0">
                <a:latin typeface="微软雅黑" panose="020B0503020204020204" pitchFamily="34" charset="-122"/>
                <a:ea typeface="微软雅黑" panose="020B0503020204020204" pitchFamily="34" charset="-122"/>
                <a:sym typeface="+mn-ea"/>
              </a:rPr>
              <a:t>    </a:t>
            </a:r>
            <a:r>
              <a:rPr lang="zh-CN" altLang="en-US" sz="2200" b="1" dirty="0" smtClean="0">
                <a:solidFill>
                  <a:srgbClr val="0070C0"/>
                </a:solidFill>
                <a:latin typeface="微软雅黑"/>
                <a:ea typeface="微软雅黑"/>
                <a:sym typeface="+mn-ea"/>
              </a:rPr>
              <a:t>准确率</a:t>
            </a:r>
            <a:r>
              <a:rPr lang="en-US" altLang="zh-CN" sz="2200" b="1" dirty="0" smtClean="0">
                <a:solidFill>
                  <a:srgbClr val="0070C0"/>
                </a:solidFill>
                <a:latin typeface="微软雅黑"/>
                <a:ea typeface="微软雅黑"/>
                <a:sym typeface="+mn-ea"/>
              </a:rPr>
              <a:t>(Accuracy)</a:t>
            </a:r>
            <a:r>
              <a:rPr lang="zh-CN" altLang="en-US" sz="2200" dirty="0" smtClean="0">
                <a:latin typeface="微软雅黑" panose="020B0503020204020204" pitchFamily="34" charset="-122"/>
                <a:ea typeface="微软雅黑" panose="020B0503020204020204" pitchFamily="34" charset="-122"/>
                <a:sym typeface="+mn-ea"/>
              </a:rPr>
              <a:t>是指在分类中，分类正确的记录个数占总记录个数的比。</a:t>
            </a:r>
          </a:p>
        </p:txBody>
      </p:sp>
      <p:sp>
        <p:nvSpPr>
          <p:cNvPr id="5" name="矩形 4"/>
          <p:cNvSpPr/>
          <p:nvPr/>
        </p:nvSpPr>
        <p:spPr>
          <a:xfrm>
            <a:off x="768350" y="3408931"/>
            <a:ext cx="10340975" cy="2800767"/>
          </a:xfrm>
          <a:prstGeom prst="rect">
            <a:avLst/>
          </a:prstGeom>
        </p:spPr>
        <p:txBody>
          <a:bodyPr wrap="square" rtlCol="0" anchor="t">
            <a:spAutoFit/>
          </a:bodyPr>
          <a:lstStyle/>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通常</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，准确率</a:t>
            </a:r>
            <a:r>
              <a:rPr lang="zh-CN" altLang="en-US" sz="2200" dirty="0">
                <a:solidFill>
                  <a:schemeClr val="tx1"/>
                </a:solidFill>
                <a:latin typeface="微软雅黑" panose="020B0503020204020204" pitchFamily="34" charset="-122"/>
                <a:ea typeface="微软雅黑" panose="020B0503020204020204" pitchFamily="34" charset="-122"/>
                <a:sym typeface="+mn-ea"/>
              </a:rPr>
              <a:t>高时</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，召回率</a:t>
            </a:r>
            <a:r>
              <a:rPr lang="zh-CN" altLang="en-US" sz="2200" dirty="0">
                <a:solidFill>
                  <a:schemeClr val="tx1"/>
                </a:solidFill>
                <a:latin typeface="微软雅黑" panose="020B0503020204020204" pitchFamily="34" charset="-122"/>
                <a:ea typeface="微软雅黑" panose="020B0503020204020204" pitchFamily="34" charset="-122"/>
                <a:sym typeface="+mn-ea"/>
              </a:rPr>
              <a:t>偏低</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；召回率</a:t>
            </a:r>
            <a:r>
              <a:rPr lang="zh-CN" altLang="en-US" sz="2200" dirty="0">
                <a:solidFill>
                  <a:schemeClr val="tx1"/>
                </a:solidFill>
                <a:latin typeface="微软雅黑" panose="020B0503020204020204" pitchFamily="34" charset="-122"/>
                <a:ea typeface="微软雅黑" panose="020B0503020204020204" pitchFamily="34" charset="-122"/>
                <a:sym typeface="+mn-ea"/>
              </a:rPr>
              <a:t>高时</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，准确率</a:t>
            </a:r>
            <a:r>
              <a:rPr lang="zh-CN" altLang="en-US" sz="2200" dirty="0">
                <a:solidFill>
                  <a:schemeClr val="tx1"/>
                </a:solidFill>
                <a:latin typeface="微软雅黑" panose="020B0503020204020204" pitchFamily="34" charset="-122"/>
                <a:ea typeface="微软雅黑" panose="020B0503020204020204" pitchFamily="34" charset="-122"/>
                <a:sym typeface="+mn-ea"/>
              </a:rPr>
              <a:t>偏低</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a:t>
            </a:r>
            <a:endParaRPr lang="en-US" altLang="zh-CN" sz="2200" dirty="0" smtClean="0">
              <a:solidFill>
                <a:schemeClr val="tx1"/>
              </a:solidFill>
              <a:latin typeface="微软雅黑" panose="020B0503020204020204" pitchFamily="34" charset="-122"/>
              <a:ea typeface="微软雅黑" panose="020B0503020204020204" pitchFamily="34" charset="-122"/>
              <a:sym typeface="+mn-ea"/>
            </a:endParaRPr>
          </a:p>
          <a:p>
            <a:pPr lvl="0" indent="457200" algn="l"/>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b="1" dirty="0">
                <a:solidFill>
                  <a:srgbClr val="009900"/>
                </a:solidFill>
                <a:latin typeface="微软雅黑" panose="020B0503020204020204" pitchFamily="34" charset="-122"/>
                <a:ea typeface="微软雅黑" panose="020B0503020204020204" pitchFamily="34" charset="-122"/>
                <a:sym typeface="+mn-ea"/>
              </a:rPr>
              <a:t>1. 地震的预测</a:t>
            </a:r>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对于地震的预测，我们希望的</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是</a:t>
            </a:r>
            <a:r>
              <a:rPr lang="zh-CN" altLang="en-US" sz="2200" dirty="0" smtClean="0">
                <a:latin typeface="微软雅黑" panose="020B0503020204020204" pitchFamily="34" charset="-122"/>
                <a:ea typeface="微软雅黑" panose="020B0503020204020204" pitchFamily="34" charset="-122"/>
                <a:sym typeface="+mn-ea"/>
              </a:rPr>
              <a:t>召回率</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非常</a:t>
            </a:r>
            <a:r>
              <a:rPr lang="zh-CN" altLang="en-US" sz="2200" dirty="0">
                <a:solidFill>
                  <a:schemeClr val="tx1"/>
                </a:solidFill>
                <a:latin typeface="微软雅黑" panose="020B0503020204020204" pitchFamily="34" charset="-122"/>
                <a:ea typeface="微软雅黑" panose="020B0503020204020204" pitchFamily="34" charset="-122"/>
                <a:sym typeface="+mn-ea"/>
              </a:rPr>
              <a:t>高，也就是说每次地震我们都希望预测出来</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a:t>
            </a:r>
            <a:endParaRPr lang="en-US" altLang="zh-CN" sz="2200" dirty="0" smtClean="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b="1" dirty="0" smtClean="0">
                <a:solidFill>
                  <a:srgbClr val="009900"/>
                </a:solidFill>
                <a:latin typeface="微软雅黑" panose="020B0503020204020204" pitchFamily="34" charset="-122"/>
                <a:ea typeface="微软雅黑" panose="020B0503020204020204" pitchFamily="34" charset="-122"/>
                <a:sym typeface="+mn-ea"/>
              </a:rPr>
              <a:t>2</a:t>
            </a:r>
            <a:r>
              <a:rPr lang="zh-CN" altLang="en-US" sz="2200" b="1" dirty="0">
                <a:solidFill>
                  <a:srgbClr val="009900"/>
                </a:solidFill>
                <a:latin typeface="微软雅黑" panose="020B0503020204020204" pitchFamily="34" charset="-122"/>
                <a:ea typeface="微软雅黑" panose="020B0503020204020204" pitchFamily="34" charset="-122"/>
                <a:sym typeface="+mn-ea"/>
              </a:rPr>
              <a:t>. 嫌疑人定罪</a:t>
            </a:r>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基于不错怪一个好人的原则，对于嫌疑人的定罪我们希望是非常准确的</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。及时有时候放过了一些罪犯（</a:t>
            </a:r>
            <a:r>
              <a:rPr lang="zh-CN" altLang="en-US" sz="2200" dirty="0" smtClean="0">
                <a:latin typeface="微软雅黑" panose="020B0503020204020204" pitchFamily="34" charset="-122"/>
                <a:ea typeface="微软雅黑" panose="020B0503020204020204" pitchFamily="34" charset="-122"/>
                <a:sym typeface="+mn-ea"/>
              </a:rPr>
              <a:t>召回率</a:t>
            </a:r>
            <a:r>
              <a:rPr lang="zh-CN" altLang="en-US" sz="2200" dirty="0" smtClean="0">
                <a:solidFill>
                  <a:schemeClr val="tx1"/>
                </a:solidFill>
                <a:latin typeface="微软雅黑" panose="020B0503020204020204" pitchFamily="34" charset="-122"/>
                <a:ea typeface="微软雅黑" panose="020B0503020204020204" pitchFamily="34" charset="-122"/>
                <a:sym typeface="+mn-ea"/>
              </a:rPr>
              <a:t>低），但也是值得的。</a:t>
            </a:r>
            <a:endParaRPr lang="zh-CN" altLang="en-US" sz="2200"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611915" y="2720868"/>
            <a:ext cx="10689540" cy="430887"/>
          </a:xfrm>
          <a:prstGeom prst="rect">
            <a:avLst/>
          </a:prstGeom>
        </p:spPr>
        <p:txBody>
          <a:bodyPr wrap="square">
            <a:spAutoFit/>
          </a:bodyPr>
          <a:lstStyle/>
          <a:p>
            <a:r>
              <a:rPr lang="zh-CN" altLang="en-US" sz="2000" b="1" dirty="0" smtClean="0">
                <a:solidFill>
                  <a:srgbClr val="0070C0"/>
                </a:solidFill>
                <a:latin typeface="微软雅黑"/>
                <a:ea typeface="微软雅黑"/>
                <a:sym typeface="+mn-ea"/>
              </a:rPr>
              <a:t>    </a:t>
            </a:r>
            <a:r>
              <a:rPr lang="zh-CN" altLang="en-US" sz="2200" b="1" dirty="0" smtClean="0">
                <a:solidFill>
                  <a:srgbClr val="0070C0"/>
                </a:solidFill>
                <a:latin typeface="微软雅黑"/>
                <a:ea typeface="微软雅黑"/>
                <a:sym typeface="+mn-ea"/>
              </a:rPr>
              <a:t>召回率</a:t>
            </a:r>
            <a:r>
              <a:rPr lang="en-US" altLang="zh-CN" sz="2200" b="1" dirty="0" smtClean="0">
                <a:solidFill>
                  <a:srgbClr val="0070C0"/>
                </a:solidFill>
                <a:latin typeface="微软雅黑"/>
                <a:ea typeface="微软雅黑"/>
                <a:sym typeface="+mn-ea"/>
              </a:rPr>
              <a:t>(Recall)</a:t>
            </a:r>
            <a:r>
              <a:rPr lang="zh-CN" altLang="en-US" sz="2200" dirty="0" smtClean="0">
                <a:latin typeface="微软雅黑" panose="020B0503020204020204" pitchFamily="34" charset="-122"/>
                <a:ea typeface="微软雅黑" panose="020B0503020204020204" pitchFamily="34" charset="-122"/>
                <a:sym typeface="+mn-ea"/>
              </a:rPr>
              <a:t>也叫查全率，是指在分类中样本中的正例有多少被预测正确了。</a:t>
            </a:r>
          </a:p>
        </p:txBody>
      </p:sp>
      <p:graphicFrame>
        <p:nvGraphicFramePr>
          <p:cNvPr id="7" name="对象 6"/>
          <p:cNvGraphicFramePr>
            <a:graphicFrameLocks noChangeAspect="1"/>
          </p:cNvGraphicFramePr>
          <p:nvPr/>
        </p:nvGraphicFramePr>
        <p:xfrm>
          <a:off x="4610099" y="1793529"/>
          <a:ext cx="2340665" cy="884251"/>
        </p:xfrm>
        <a:graphic>
          <a:graphicData uri="http://schemas.openxmlformats.org/presentationml/2006/ole">
            <mc:AlternateContent xmlns:mc="http://schemas.openxmlformats.org/markup-compatibility/2006">
              <mc:Choice xmlns:v="urn:schemas-microsoft-com:vml" Requires="v">
                <p:oleObj spid="_x0000_s63622" name="公式" r:id="rId3" imgW="1143000" imgH="431800" progId="Equation.3">
                  <p:embed/>
                </p:oleObj>
              </mc:Choice>
              <mc:Fallback>
                <p:oleObj name="公式" r:id="rId3" imgW="1143000" imgH="431800" progId="Equation.3">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099" y="1793529"/>
                        <a:ext cx="2340665" cy="884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77061" y="5758070"/>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056140" y="1410193"/>
            <a:ext cx="6086622" cy="2760615"/>
            <a:chOff x="5600" y="3344"/>
            <a:chExt cx="8000" cy="3573"/>
          </a:xfrm>
        </p:grpSpPr>
        <p:pic>
          <p:nvPicPr>
            <p:cNvPr id="5" name="图片 4"/>
            <p:cNvPicPr>
              <a:picLocks noChangeAspect="1"/>
            </p:cNvPicPr>
            <p:nvPr/>
          </p:nvPicPr>
          <p:blipFill>
            <a:blip r:embed="rId2"/>
            <a:stretch>
              <a:fillRect/>
            </a:stretch>
          </p:blipFill>
          <p:spPr>
            <a:xfrm>
              <a:off x="5600" y="3657"/>
              <a:ext cx="8000" cy="3260"/>
            </a:xfrm>
            <a:prstGeom prst="rect">
              <a:avLst/>
            </a:prstGeom>
          </p:spPr>
        </p:pic>
        <p:sp>
          <p:nvSpPr>
            <p:cNvPr id="4" name="矩形 3"/>
            <p:cNvSpPr/>
            <p:nvPr/>
          </p:nvSpPr>
          <p:spPr>
            <a:xfrm>
              <a:off x="8055" y="3344"/>
              <a:ext cx="4276" cy="555"/>
            </a:xfrm>
            <a:prstGeom prst="rect">
              <a:avLst/>
            </a:prstGeom>
          </p:spPr>
          <p:txBody>
            <a:bodyPr wrap="square" rtlCol="0" anchor="t">
              <a:spAutoFit/>
            </a:bodyPr>
            <a:lstStyle/>
            <a:p>
              <a:pPr lvl="0" indent="0" algn="l">
                <a:buFont typeface="Wingdings" panose="05000000000000000000" charset="0"/>
                <a:buNone/>
              </a:pPr>
              <a:r>
                <a:rPr lang="zh-CN" altLang="en-US" b="1" dirty="0">
                  <a:solidFill>
                    <a:schemeClr val="tx1"/>
                  </a:solidFill>
                  <a:latin typeface="微软雅黑" panose="020B0503020204020204" pitchFamily="34" charset="-122"/>
                  <a:ea typeface="微软雅黑" panose="020B0503020204020204" pitchFamily="34" charset="-122"/>
                  <a:sym typeface="+mn-ea"/>
                </a:rPr>
                <a:t>分类结果混淆矩阵</a:t>
              </a:r>
            </a:p>
          </p:txBody>
        </p:sp>
      </p:grpSp>
      <p:sp>
        <p:nvSpPr>
          <p:cNvPr id="6" name="矩形 5"/>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
        <p:nvSpPr>
          <p:cNvPr id="7" name="矩形 6"/>
          <p:cNvSpPr/>
          <p:nvPr/>
        </p:nvSpPr>
        <p:spPr>
          <a:xfrm>
            <a:off x="480649" y="1298131"/>
            <a:ext cx="5547360" cy="707886"/>
          </a:xfrm>
          <a:prstGeom prst="rect">
            <a:avLst/>
          </a:prstGeom>
        </p:spPr>
        <p:txBody>
          <a:bodyPr wrap="square">
            <a:spAutoFit/>
          </a:bodyPr>
          <a:lstStyle/>
          <a:p>
            <a:r>
              <a:rPr lang="zh-CN" altLang="en-US" sz="2000" b="1" dirty="0" smtClean="0">
                <a:solidFill>
                  <a:srgbClr val="0070C0"/>
                </a:solidFill>
                <a:latin typeface="微软雅黑"/>
                <a:ea typeface="微软雅黑"/>
                <a:sym typeface="+mn-ea"/>
              </a:rPr>
              <a:t>准确率</a:t>
            </a:r>
            <a:r>
              <a:rPr lang="en-US" altLang="zh-CN" sz="2000" b="1" dirty="0" smtClean="0">
                <a:solidFill>
                  <a:srgbClr val="0070C0"/>
                </a:solidFill>
                <a:latin typeface="微软雅黑"/>
                <a:ea typeface="微软雅黑"/>
                <a:sym typeface="+mn-ea"/>
              </a:rPr>
              <a:t>(Accuracy)</a:t>
            </a:r>
            <a:r>
              <a:rPr lang="zh-CN" altLang="en-US" sz="2000" b="1" dirty="0" smtClean="0">
                <a:solidFill>
                  <a:srgbClr val="0070C0"/>
                </a:solidFill>
                <a:latin typeface="微软雅黑"/>
                <a:ea typeface="微软雅黑"/>
                <a:sym typeface="+mn-ea"/>
              </a:rPr>
              <a:t>：</a:t>
            </a:r>
            <a:r>
              <a:rPr lang="zh-CN" altLang="en-US" sz="2000" dirty="0" smtClean="0">
                <a:latin typeface="微软雅黑" panose="020B0503020204020204" pitchFamily="34" charset="-122"/>
                <a:ea typeface="微软雅黑" panose="020B0503020204020204" pitchFamily="34" charset="-122"/>
                <a:sym typeface="+mn-ea"/>
              </a:rPr>
              <a:t>分类正确的样本个数占所有样本个数的比例</a:t>
            </a:r>
            <a:endParaRPr lang="zh-CN" altLang="en-US" sz="2000" dirty="0">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431408" y="2536090"/>
            <a:ext cx="6096000" cy="707886"/>
          </a:xfrm>
          <a:prstGeom prst="rect">
            <a:avLst/>
          </a:prstGeom>
        </p:spPr>
        <p:txBody>
          <a:bodyPr>
            <a:spAutoFit/>
          </a:bodyPr>
          <a:lstStyle/>
          <a:p>
            <a:r>
              <a:rPr lang="zh-CN" altLang="en-US" sz="2000" b="1" dirty="0" smtClean="0">
                <a:solidFill>
                  <a:srgbClr val="0070C0"/>
                </a:solidFill>
                <a:latin typeface="微软雅黑"/>
                <a:ea typeface="微软雅黑"/>
                <a:sym typeface="+mn-ea"/>
              </a:rPr>
              <a:t>平均准确率</a:t>
            </a:r>
            <a:r>
              <a:rPr lang="en-US" altLang="zh-CN" sz="2000" b="1" dirty="0" smtClean="0">
                <a:solidFill>
                  <a:srgbClr val="0070C0"/>
                </a:solidFill>
                <a:latin typeface="微软雅黑"/>
                <a:ea typeface="微软雅黑"/>
                <a:sym typeface="+mn-ea"/>
              </a:rPr>
              <a:t>(Average per-class accuracy)</a:t>
            </a:r>
            <a:r>
              <a:rPr lang="zh-CN" altLang="en-US" sz="2000" b="1" dirty="0" smtClean="0">
                <a:solidFill>
                  <a:srgbClr val="0070C0"/>
                </a:solidFill>
                <a:latin typeface="微软雅黑"/>
                <a:ea typeface="微软雅黑"/>
                <a:sym typeface="+mn-ea"/>
              </a:rPr>
              <a:t>：</a:t>
            </a:r>
            <a:r>
              <a:rPr lang="zh-CN" altLang="en-US" sz="2000" dirty="0" smtClean="0">
                <a:latin typeface="微软雅黑" panose="020B0503020204020204" pitchFamily="34" charset="-122"/>
                <a:ea typeface="微软雅黑" panose="020B0503020204020204" pitchFamily="34" charset="-122"/>
                <a:sym typeface="+mn-ea"/>
              </a:rPr>
              <a:t>每个类别下的准确率的算术平均</a:t>
            </a:r>
          </a:p>
        </p:txBody>
      </p:sp>
      <p:sp>
        <p:nvSpPr>
          <p:cNvPr id="10" name="矩形 9"/>
          <p:cNvSpPr/>
          <p:nvPr/>
        </p:nvSpPr>
        <p:spPr>
          <a:xfrm>
            <a:off x="445477" y="3858455"/>
            <a:ext cx="5737273" cy="707886"/>
          </a:xfrm>
          <a:prstGeom prst="rect">
            <a:avLst/>
          </a:prstGeom>
        </p:spPr>
        <p:txBody>
          <a:bodyPr wrap="square">
            <a:spAutoFit/>
          </a:bodyPr>
          <a:lstStyle/>
          <a:p>
            <a:r>
              <a:rPr lang="zh-CN" altLang="en-US" sz="2000" b="1" dirty="0" smtClean="0">
                <a:solidFill>
                  <a:srgbClr val="0070C0"/>
                </a:solidFill>
                <a:latin typeface="微软雅黑"/>
                <a:ea typeface="微软雅黑"/>
                <a:sym typeface="+mn-ea"/>
              </a:rPr>
              <a:t>精确率</a:t>
            </a:r>
            <a:r>
              <a:rPr lang="en-US" altLang="zh-CN" sz="2000" b="1" dirty="0" smtClean="0">
                <a:solidFill>
                  <a:srgbClr val="0070C0"/>
                </a:solidFill>
                <a:latin typeface="微软雅黑"/>
                <a:ea typeface="微软雅黑"/>
                <a:sym typeface="+mn-ea"/>
              </a:rPr>
              <a:t>(Precision)</a:t>
            </a:r>
            <a:r>
              <a:rPr lang="zh-CN" altLang="en-US" sz="2000" b="1" dirty="0" smtClean="0">
                <a:solidFill>
                  <a:srgbClr val="0070C0"/>
                </a:solidFill>
                <a:latin typeface="微软雅黑"/>
                <a:ea typeface="微软雅黑"/>
                <a:sym typeface="+mn-ea"/>
              </a:rPr>
              <a:t>：</a:t>
            </a:r>
            <a:r>
              <a:rPr lang="zh-CN" altLang="en-US" sz="2000" dirty="0" smtClean="0">
                <a:latin typeface="微软雅黑" panose="020B0503020204020204" pitchFamily="34" charset="-122"/>
                <a:ea typeface="微软雅黑" panose="020B0503020204020204" pitchFamily="34" charset="-122"/>
                <a:sym typeface="+mn-ea"/>
              </a:rPr>
              <a:t>分类正确的正样本个数占分类器所有的正样本个数的比例</a:t>
            </a:r>
          </a:p>
        </p:txBody>
      </p:sp>
      <p:sp>
        <p:nvSpPr>
          <p:cNvPr id="11" name="矩形 10"/>
          <p:cNvSpPr/>
          <p:nvPr/>
        </p:nvSpPr>
        <p:spPr>
          <a:xfrm>
            <a:off x="422030" y="5258190"/>
            <a:ext cx="5598941" cy="707886"/>
          </a:xfrm>
          <a:prstGeom prst="rect">
            <a:avLst/>
          </a:prstGeom>
        </p:spPr>
        <p:txBody>
          <a:bodyPr wrap="square">
            <a:spAutoFit/>
          </a:bodyPr>
          <a:lstStyle/>
          <a:p>
            <a:r>
              <a:rPr lang="zh-CN" altLang="en-US" sz="2000" b="1" dirty="0" smtClean="0">
                <a:solidFill>
                  <a:srgbClr val="0070C0"/>
                </a:solidFill>
                <a:latin typeface="微软雅黑"/>
                <a:ea typeface="微软雅黑"/>
                <a:sym typeface="+mn-ea"/>
              </a:rPr>
              <a:t>召回率</a:t>
            </a:r>
            <a:r>
              <a:rPr lang="en-US" altLang="zh-CN" sz="2000" b="1" dirty="0" smtClean="0">
                <a:solidFill>
                  <a:srgbClr val="0070C0"/>
                </a:solidFill>
                <a:latin typeface="微软雅黑"/>
                <a:ea typeface="微软雅黑"/>
                <a:sym typeface="+mn-ea"/>
              </a:rPr>
              <a:t>(Recall)</a:t>
            </a:r>
            <a:r>
              <a:rPr lang="zh-CN" altLang="en-US" sz="2000" b="1" dirty="0" smtClean="0">
                <a:solidFill>
                  <a:srgbClr val="0070C0"/>
                </a:solidFill>
                <a:latin typeface="微软雅黑"/>
                <a:ea typeface="微软雅黑"/>
                <a:sym typeface="+mn-ea"/>
              </a:rPr>
              <a:t>：</a:t>
            </a:r>
            <a:r>
              <a:rPr lang="zh-CN" altLang="en-US" sz="2000" dirty="0" smtClean="0">
                <a:latin typeface="微软雅黑" panose="020B0503020204020204" pitchFamily="34" charset="-122"/>
                <a:ea typeface="微软雅黑" panose="020B0503020204020204" pitchFamily="34" charset="-122"/>
                <a:sym typeface="+mn-ea"/>
              </a:rPr>
              <a:t>分类正确的正样本个数占正样本个数的比例</a:t>
            </a:r>
          </a:p>
        </p:txBody>
      </p:sp>
      <p:sp>
        <p:nvSpPr>
          <p:cNvPr id="12" name="矩形 11"/>
          <p:cNvSpPr/>
          <p:nvPr/>
        </p:nvSpPr>
        <p:spPr>
          <a:xfrm>
            <a:off x="6424246" y="4174980"/>
            <a:ext cx="5673969" cy="707886"/>
          </a:xfrm>
          <a:prstGeom prst="rect">
            <a:avLst/>
          </a:prstGeom>
        </p:spPr>
        <p:txBody>
          <a:bodyPr wrap="square">
            <a:spAutoFit/>
          </a:bodyPr>
          <a:lstStyle/>
          <a:p>
            <a:r>
              <a:rPr lang="en-US" altLang="zh-CN" sz="2000" b="1" dirty="0" smtClean="0">
                <a:solidFill>
                  <a:srgbClr val="0070C0"/>
                </a:solidFill>
                <a:latin typeface="微软雅黑"/>
                <a:ea typeface="微软雅黑"/>
                <a:sym typeface="+mn-ea"/>
              </a:rPr>
              <a:t>F1-Score</a:t>
            </a:r>
            <a:r>
              <a:rPr lang="zh-CN" altLang="en-US" sz="2000" b="1" dirty="0" smtClean="0">
                <a:solidFill>
                  <a:srgbClr val="0070C0"/>
                </a:solidFill>
                <a:latin typeface="微软雅黑"/>
                <a:ea typeface="微软雅黑"/>
                <a:sym typeface="+mn-ea"/>
              </a:rPr>
              <a:t>：</a:t>
            </a:r>
            <a:r>
              <a:rPr lang="zh-CN" altLang="en-US" sz="2000" dirty="0" smtClean="0">
                <a:latin typeface="微软雅黑" panose="020B0503020204020204" pitchFamily="34" charset="-122"/>
                <a:ea typeface="微软雅黑" panose="020B0503020204020204" pitchFamily="34" charset="-122"/>
                <a:sym typeface="+mn-ea"/>
              </a:rPr>
              <a:t>精确率与召回率的调和平均值，它的值更接近于</a:t>
            </a:r>
            <a:r>
              <a:rPr lang="en-US" altLang="zh-CN" sz="2000" dirty="0" smtClean="0">
                <a:latin typeface="微软雅黑" panose="020B0503020204020204" pitchFamily="34" charset="-122"/>
                <a:ea typeface="微软雅黑" panose="020B0503020204020204" pitchFamily="34" charset="-122"/>
                <a:sym typeface="+mn-ea"/>
              </a:rPr>
              <a:t>Precision</a:t>
            </a:r>
            <a:r>
              <a:rPr lang="zh-CN" altLang="en-US" sz="2000" dirty="0" smtClean="0">
                <a:latin typeface="微软雅黑" panose="020B0503020204020204" pitchFamily="34" charset="-122"/>
                <a:ea typeface="微软雅黑" panose="020B0503020204020204" pitchFamily="34" charset="-122"/>
                <a:sym typeface="+mn-ea"/>
              </a:rPr>
              <a:t>与</a:t>
            </a:r>
            <a:r>
              <a:rPr lang="en-US" altLang="zh-CN" sz="2000" dirty="0" smtClean="0">
                <a:latin typeface="微软雅黑" panose="020B0503020204020204" pitchFamily="34" charset="-122"/>
                <a:ea typeface="微软雅黑" panose="020B0503020204020204" pitchFamily="34" charset="-122"/>
                <a:sym typeface="+mn-ea"/>
              </a:rPr>
              <a:t>Recall</a:t>
            </a:r>
            <a:r>
              <a:rPr lang="zh-CN" altLang="en-US" sz="2000" dirty="0" smtClean="0">
                <a:latin typeface="微软雅黑" panose="020B0503020204020204" pitchFamily="34" charset="-122"/>
                <a:ea typeface="微软雅黑" panose="020B0503020204020204" pitchFamily="34" charset="-122"/>
                <a:sym typeface="+mn-ea"/>
              </a:rPr>
              <a:t>中较小的值</a:t>
            </a:r>
          </a:p>
        </p:txBody>
      </p:sp>
      <p:pic>
        <p:nvPicPr>
          <p:cNvPr id="64514" name="Picture 2"/>
          <p:cNvPicPr>
            <a:picLocks noChangeAspect="1" noChangeArrowheads="1"/>
          </p:cNvPicPr>
          <p:nvPr/>
        </p:nvPicPr>
        <p:blipFill>
          <a:blip r:embed="rId3"/>
          <a:srcRect/>
          <a:stretch>
            <a:fillRect/>
          </a:stretch>
        </p:blipFill>
        <p:spPr bwMode="auto">
          <a:xfrm>
            <a:off x="1150474" y="1956872"/>
            <a:ext cx="3766184" cy="625431"/>
          </a:xfrm>
          <a:prstGeom prst="rect">
            <a:avLst/>
          </a:prstGeom>
          <a:noFill/>
          <a:ln w="9525">
            <a:noFill/>
            <a:miter lim="800000"/>
            <a:headEnd/>
            <a:tailEnd/>
          </a:ln>
          <a:effectLst/>
        </p:spPr>
      </p:pic>
      <p:pic>
        <p:nvPicPr>
          <p:cNvPr id="64515" name="Picture 3"/>
          <p:cNvPicPr>
            <a:picLocks noChangeAspect="1" noChangeArrowheads="1"/>
          </p:cNvPicPr>
          <p:nvPr/>
        </p:nvPicPr>
        <p:blipFill>
          <a:blip r:embed="rId4"/>
          <a:srcRect/>
          <a:stretch>
            <a:fillRect/>
          </a:stretch>
        </p:blipFill>
        <p:spPr bwMode="auto">
          <a:xfrm>
            <a:off x="772113" y="3210947"/>
            <a:ext cx="4552510" cy="730838"/>
          </a:xfrm>
          <a:prstGeom prst="rect">
            <a:avLst/>
          </a:prstGeom>
          <a:noFill/>
          <a:ln w="9525">
            <a:noFill/>
            <a:miter lim="800000"/>
            <a:headEnd/>
            <a:tailEnd/>
          </a:ln>
          <a:effectLst/>
        </p:spPr>
      </p:pic>
      <p:pic>
        <p:nvPicPr>
          <p:cNvPr id="64516" name="Picture 4"/>
          <p:cNvPicPr>
            <a:picLocks noChangeAspect="1" noChangeArrowheads="1"/>
          </p:cNvPicPr>
          <p:nvPr/>
        </p:nvPicPr>
        <p:blipFill>
          <a:blip r:embed="rId5"/>
          <a:srcRect/>
          <a:stretch>
            <a:fillRect/>
          </a:stretch>
        </p:blipFill>
        <p:spPr bwMode="auto">
          <a:xfrm>
            <a:off x="1580272" y="4584601"/>
            <a:ext cx="2851052" cy="742461"/>
          </a:xfrm>
          <a:prstGeom prst="rect">
            <a:avLst/>
          </a:prstGeom>
          <a:noFill/>
          <a:ln w="9525">
            <a:noFill/>
            <a:miter lim="800000"/>
            <a:headEnd/>
            <a:tailEnd/>
          </a:ln>
          <a:effectLst/>
        </p:spPr>
      </p:pic>
      <p:pic>
        <p:nvPicPr>
          <p:cNvPr id="64518" name="Picture 6"/>
          <p:cNvPicPr>
            <a:picLocks noChangeAspect="1" noChangeArrowheads="1"/>
          </p:cNvPicPr>
          <p:nvPr/>
        </p:nvPicPr>
        <p:blipFill>
          <a:blip r:embed="rId6"/>
          <a:srcRect/>
          <a:stretch>
            <a:fillRect/>
          </a:stretch>
        </p:blipFill>
        <p:spPr bwMode="auto">
          <a:xfrm>
            <a:off x="7362239" y="4909769"/>
            <a:ext cx="3793441" cy="935602"/>
          </a:xfrm>
          <a:prstGeom prst="rect">
            <a:avLst/>
          </a:prstGeom>
          <a:noFill/>
          <a:ln w="9525">
            <a:noFill/>
            <a:miter lim="800000"/>
            <a:headEnd/>
            <a:tailEnd/>
          </a:ln>
          <a:effectLst/>
        </p:spPr>
      </p:pic>
      <p:pic>
        <p:nvPicPr>
          <p:cNvPr id="17" name="Picture 5"/>
          <p:cNvPicPr>
            <a:picLocks noChangeAspect="1" noChangeArrowheads="1"/>
          </p:cNvPicPr>
          <p:nvPr/>
        </p:nvPicPr>
        <p:blipFill>
          <a:blip r:embed="rId7"/>
          <a:srcRect/>
          <a:stretch>
            <a:fillRect/>
          </a:stretch>
        </p:blipFill>
        <p:spPr bwMode="auto">
          <a:xfrm>
            <a:off x="1927274" y="5885637"/>
            <a:ext cx="2377440" cy="696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5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5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77061" y="5758070"/>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515814" y="1333305"/>
            <a:ext cx="9528517" cy="400110"/>
          </a:xfrm>
          <a:prstGeom prst="rect">
            <a:avLst/>
          </a:prstGeom>
        </p:spPr>
        <p:txBody>
          <a:bodyPr wrap="square">
            <a:spAutoFit/>
          </a:bodyPr>
          <a:lstStyle/>
          <a:p>
            <a:r>
              <a:rPr lang="en-US" altLang="zh-CN" sz="2000" b="1" dirty="0" smtClean="0">
                <a:solidFill>
                  <a:srgbClr val="0070C0"/>
                </a:solidFill>
                <a:latin typeface="微软雅黑"/>
                <a:ea typeface="微软雅黑"/>
                <a:sym typeface="+mn-ea"/>
              </a:rPr>
              <a:t>AUC(Area under the Curve(Receiver Operating Characteristic, ROC))</a:t>
            </a:r>
            <a:endParaRPr lang="zh-CN" altLang="en-US" sz="2000" b="1" dirty="0" smtClean="0">
              <a:solidFill>
                <a:srgbClr val="0070C0"/>
              </a:solidFill>
              <a:latin typeface="微软雅黑"/>
              <a:ea typeface="微软雅黑"/>
              <a:sym typeface="+mn-ea"/>
            </a:endParaRPr>
          </a:p>
        </p:txBody>
      </p:sp>
      <p:sp>
        <p:nvSpPr>
          <p:cNvPr id="5" name="矩形 4"/>
          <p:cNvSpPr/>
          <p:nvPr/>
        </p:nvSpPr>
        <p:spPr>
          <a:xfrm>
            <a:off x="529931" y="1687195"/>
            <a:ext cx="10752358" cy="1281248"/>
          </a:xfrm>
          <a:prstGeom prst="rect">
            <a:avLst/>
          </a:prstGeom>
        </p:spPr>
        <p:txBody>
          <a:bodyPr wrap="square" rtlCol="0" anchor="t">
            <a:spAutoFit/>
          </a:bodyPr>
          <a:lstStyle/>
          <a:p>
            <a:pPr lvl="0" indent="457200" algn="l">
              <a:lnSpc>
                <a:spcPct val="125000"/>
              </a:lnSpc>
            </a:pPr>
            <a:r>
              <a:rPr lang="zh-CN" altLang="en-US" sz="2000" b="1" dirty="0">
                <a:solidFill>
                  <a:srgbClr val="FF0000"/>
                </a:solidFill>
                <a:latin typeface="微软雅黑" panose="020B0503020204020204" pitchFamily="34" charset="-122"/>
                <a:ea typeface="微软雅黑" panose="020B0503020204020204" pitchFamily="34" charset="-122"/>
                <a:sym typeface="+mn-ea"/>
              </a:rPr>
              <a:t>ROC</a:t>
            </a:r>
            <a:r>
              <a:rPr lang="zh-CN" altLang="en-US" sz="2000" dirty="0">
                <a:latin typeface="微软雅黑" panose="020B0503020204020204" pitchFamily="34" charset="-122"/>
                <a:ea typeface="微软雅黑" panose="020B0503020204020204" pitchFamily="34" charset="-122"/>
                <a:sym typeface="+mn-ea"/>
              </a:rPr>
              <a:t>：纵轴：真正例率TPR；横轴：假正例率FPR</a:t>
            </a:r>
          </a:p>
          <a:p>
            <a:pPr lvl="0" indent="457200" algn="l">
              <a:lnSpc>
                <a:spcPct val="125000"/>
              </a:lnSpc>
            </a:pPr>
            <a:r>
              <a:rPr lang="zh-CN" altLang="en-US" sz="2000" b="1" dirty="0">
                <a:solidFill>
                  <a:srgbClr val="FF0000"/>
                </a:solidFill>
                <a:latin typeface="微软雅黑" panose="020B0503020204020204" pitchFamily="34" charset="-122"/>
                <a:ea typeface="微软雅黑" panose="020B0503020204020204" pitchFamily="34" charset="-122"/>
                <a:sym typeface="+mn-ea"/>
              </a:rPr>
              <a:t>AUC</a:t>
            </a:r>
            <a:r>
              <a:rPr lang="zh-CN" altLang="en-US" sz="2000" dirty="0">
                <a:latin typeface="微软雅黑" panose="020B0503020204020204" pitchFamily="34" charset="-122"/>
                <a:ea typeface="微软雅黑" panose="020B0503020204020204" pitchFamily="34" charset="-122"/>
                <a:sym typeface="+mn-ea"/>
              </a:rPr>
              <a:t>是</a:t>
            </a:r>
            <a:r>
              <a:rPr lang="en-US" altLang="zh-CN" sz="2000" dirty="0">
                <a:latin typeface="微软雅黑" panose="020B0503020204020204" pitchFamily="34" charset="-122"/>
                <a:ea typeface="微软雅黑" panose="020B0503020204020204" pitchFamily="34" charset="-122"/>
                <a:sym typeface="+mn-ea"/>
              </a:rPr>
              <a:t>ROC</a:t>
            </a:r>
            <a:r>
              <a:rPr lang="zh-CN" altLang="en-US" sz="2000" dirty="0">
                <a:latin typeface="微软雅黑" panose="020B0503020204020204" pitchFamily="34" charset="-122"/>
                <a:ea typeface="微软雅黑" panose="020B0503020204020204" pitchFamily="34" charset="-122"/>
                <a:sym typeface="+mn-ea"/>
              </a:rPr>
              <a:t>曲线下的面积。一般来说，如果ROC是光滑的，那么基本可以判断没有太大的overfitting，这个时候调模型可以只看AUC，面积越大一般认为模型越好</a:t>
            </a:r>
            <a:r>
              <a:rPr lang="zh-CN" altLang="en-US" sz="2400" dirty="0">
                <a:latin typeface="微软雅黑" panose="020B0503020204020204" pitchFamily="34" charset="-122"/>
                <a:ea typeface="微软雅黑" panose="020B0503020204020204" pitchFamily="34" charset="-122"/>
                <a:sym typeface="+mn-ea"/>
              </a:rPr>
              <a:t>。</a:t>
            </a:r>
          </a:p>
        </p:txBody>
      </p:sp>
      <p:pic>
        <p:nvPicPr>
          <p:cNvPr id="6" name="图片 5"/>
          <p:cNvPicPr>
            <a:picLocks noChangeAspect="1"/>
          </p:cNvPicPr>
          <p:nvPr/>
        </p:nvPicPr>
        <p:blipFill>
          <a:blip r:embed="rId2"/>
          <a:stretch>
            <a:fillRect/>
          </a:stretch>
        </p:blipFill>
        <p:spPr>
          <a:xfrm>
            <a:off x="1543540" y="2968443"/>
            <a:ext cx="7898765" cy="362712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47700" y="1289330"/>
            <a:ext cx="10599176" cy="1042721"/>
          </a:xfrm>
          <a:prstGeom prst="rect">
            <a:avLst/>
          </a:prstGeom>
        </p:spPr>
        <p:txBody>
          <a:bodyPr wrap="square" rtlCol="0" anchor="t">
            <a:spAutoFit/>
          </a:bodyPr>
          <a:lstStyle/>
          <a:p>
            <a:pPr indent="457200">
              <a:lnSpc>
                <a:spcPct val="150000"/>
              </a:lnSpc>
            </a:pPr>
            <a:r>
              <a:rPr lang="en-US" altLang="zh-CN" sz="2000" b="1" dirty="0" smtClean="0">
                <a:solidFill>
                  <a:srgbClr val="0070C0"/>
                </a:solidFill>
                <a:latin typeface="微软雅黑"/>
                <a:ea typeface="微软雅黑"/>
                <a:sym typeface="+mn-ea"/>
              </a:rPr>
              <a:t>PR</a:t>
            </a:r>
            <a:r>
              <a:rPr lang="zh-CN" altLang="en-US" sz="2000" b="1" dirty="0" smtClean="0">
                <a:solidFill>
                  <a:srgbClr val="0070C0"/>
                </a:solidFill>
                <a:latin typeface="微软雅黑"/>
                <a:ea typeface="微软雅黑"/>
                <a:sym typeface="+mn-ea"/>
              </a:rPr>
              <a:t>曲线：</a:t>
            </a:r>
            <a:r>
              <a:rPr lang="zh-CN" altLang="en-US" sz="2000" dirty="0" smtClean="0">
                <a:latin typeface="微软雅黑" panose="020B0503020204020204" pitchFamily="34" charset="-122"/>
                <a:ea typeface="微软雅黑" panose="020B0503020204020204" pitchFamily="34" charset="-122"/>
                <a:sym typeface="+mn-ea"/>
              </a:rPr>
              <a:t>根据</a:t>
            </a:r>
            <a:r>
              <a:rPr lang="zh-CN" altLang="en-US" sz="2000" dirty="0">
                <a:latin typeface="微软雅黑" panose="020B0503020204020204" pitchFamily="34" charset="-122"/>
                <a:ea typeface="微软雅黑" panose="020B0503020204020204" pitchFamily="34" charset="-122"/>
                <a:sym typeface="+mn-ea"/>
              </a:rPr>
              <a:t>学习器的预测结果按正例可能性大小对样例进行排序，并逐个把样本作为正例进行预测</a:t>
            </a:r>
            <a:r>
              <a:rPr lang="zh-CN" altLang="en-US" sz="24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nvPicPr>
        <p:blipFill>
          <a:blip r:embed="rId3"/>
          <a:stretch>
            <a:fillRect/>
          </a:stretch>
        </p:blipFill>
        <p:spPr>
          <a:xfrm>
            <a:off x="6365875" y="2094230"/>
            <a:ext cx="4893945" cy="4172585"/>
          </a:xfrm>
          <a:prstGeom prst="rect">
            <a:avLst/>
          </a:prstGeom>
        </p:spPr>
      </p:pic>
      <p:sp>
        <p:nvSpPr>
          <p:cNvPr id="4" name="矩形 3"/>
          <p:cNvSpPr/>
          <p:nvPr/>
        </p:nvSpPr>
        <p:spPr>
          <a:xfrm>
            <a:off x="647700" y="2332051"/>
            <a:ext cx="5500370" cy="1884618"/>
          </a:xfrm>
          <a:prstGeom prst="rect">
            <a:avLst/>
          </a:prstGeom>
        </p:spPr>
        <p:txBody>
          <a:bodyPr wrap="square" rtlCol="0" anchor="t">
            <a:spAutoFit/>
          </a:bodyPr>
          <a:lstStyle/>
          <a:p>
            <a:pPr marL="342900" lvl="0" indent="-342900" algn="l" fontAlgn="auto">
              <a:lnSpc>
                <a:spcPct val="150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如果一个学习器的</a:t>
            </a:r>
            <a:r>
              <a:rPr lang="zh-CN" altLang="en-US" sz="2000" b="1" dirty="0">
                <a:solidFill>
                  <a:srgbClr val="00B0F0"/>
                </a:solidFill>
                <a:latin typeface="微软雅黑" panose="020B0503020204020204" pitchFamily="34" charset="-122"/>
                <a:ea typeface="微软雅黑" panose="020B0503020204020204" pitchFamily="34" charset="-122"/>
                <a:sym typeface="+mn-ea"/>
              </a:rPr>
              <a:t>PR曲线</a:t>
            </a:r>
            <a:r>
              <a:rPr lang="zh-CN" altLang="en-US" sz="2000" dirty="0">
                <a:latin typeface="微软雅黑" panose="020B0503020204020204" pitchFamily="34" charset="-122"/>
                <a:ea typeface="微软雅黑" panose="020B0503020204020204" pitchFamily="34" charset="-122"/>
                <a:sym typeface="+mn-ea"/>
              </a:rPr>
              <a:t>包住了另一个，则可以认为A的性能优于C</a:t>
            </a:r>
          </a:p>
          <a:p>
            <a:pPr marL="342900" lvl="0" indent="-342900" algn="l" fontAlgn="auto">
              <a:lnSpc>
                <a:spcPct val="150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如果有交叉，如A、B，综合考虑PR性能，引入</a:t>
            </a:r>
            <a:r>
              <a:rPr lang="zh-CN" altLang="en-US" sz="2000" b="1" dirty="0">
                <a:solidFill>
                  <a:srgbClr val="00B0F0"/>
                </a:solidFill>
                <a:latin typeface="微软雅黑" panose="020B0503020204020204" pitchFamily="34" charset="-122"/>
                <a:ea typeface="微软雅黑" panose="020B0503020204020204" pitchFamily="34" charset="-122"/>
                <a:sym typeface="+mn-ea"/>
              </a:rPr>
              <a:t>平衡点(BEP)</a:t>
            </a:r>
            <a:r>
              <a:rPr lang="zh-CN" altLang="en-US" sz="2000" dirty="0">
                <a:latin typeface="微软雅黑" panose="020B0503020204020204" pitchFamily="34" charset="-122"/>
                <a:ea typeface="微软雅黑" panose="020B0503020204020204" pitchFamily="34" charset="-122"/>
                <a:sym typeface="+mn-ea"/>
              </a:rPr>
              <a:t>，基于BEP比较，A优于B</a:t>
            </a:r>
          </a:p>
        </p:txBody>
      </p:sp>
      <p:pic>
        <p:nvPicPr>
          <p:cNvPr id="5" name="图片 4"/>
          <p:cNvPicPr>
            <a:picLocks noChangeAspect="1"/>
          </p:cNvPicPr>
          <p:nvPr/>
        </p:nvPicPr>
        <p:blipFill>
          <a:blip r:embed="rId4"/>
          <a:stretch>
            <a:fillRect/>
          </a:stretch>
        </p:blipFill>
        <p:spPr>
          <a:xfrm>
            <a:off x="352521" y="4310133"/>
            <a:ext cx="3124200" cy="1905000"/>
          </a:xfrm>
          <a:prstGeom prst="rect">
            <a:avLst/>
          </a:prstGeom>
        </p:spPr>
      </p:pic>
      <p:pic>
        <p:nvPicPr>
          <p:cNvPr id="6" name="图片 5"/>
          <p:cNvPicPr>
            <a:picLocks noChangeAspect="1"/>
          </p:cNvPicPr>
          <p:nvPr/>
        </p:nvPicPr>
        <p:blipFill>
          <a:blip r:embed="rId5"/>
          <a:stretch>
            <a:fillRect/>
          </a:stretch>
        </p:blipFill>
        <p:spPr>
          <a:xfrm>
            <a:off x="3476721" y="4382523"/>
            <a:ext cx="3098800" cy="1790700"/>
          </a:xfrm>
          <a:prstGeom prst="rect">
            <a:avLst/>
          </a:prstGeom>
        </p:spPr>
      </p:pic>
      <p:sp>
        <p:nvSpPr>
          <p:cNvPr id="9" name="矩形 8"/>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0593" y="1856017"/>
            <a:ext cx="11030585" cy="400110"/>
          </a:xfrm>
          <a:prstGeom prst="rect">
            <a:avLst/>
          </a:prstGeom>
        </p:spPr>
        <p:txBody>
          <a:bodyPr wrap="square" rtlCol="0" anchor="t">
            <a:spAutoFit/>
          </a:bodyPr>
          <a:lstStyle/>
          <a:p>
            <a:pPr lvl="0" indent="457200" algn="l"/>
            <a:r>
              <a:rPr lang="zh-CN" altLang="en-US" sz="2000" dirty="0" smtClean="0">
                <a:latin typeface="微软雅黑" panose="020B0503020204020204" pitchFamily="34" charset="-122"/>
                <a:ea typeface="微软雅黑" panose="020B0503020204020204" pitchFamily="34" charset="-122"/>
                <a:sym typeface="+mn-ea"/>
              </a:rPr>
              <a:t>多分类问题中，若</a:t>
            </a:r>
            <a:r>
              <a:rPr lang="zh-CN" altLang="en-US" sz="2000" dirty="0">
                <a:latin typeface="微软雅黑" panose="020B0503020204020204" pitchFamily="34" charset="-122"/>
                <a:ea typeface="微软雅黑" panose="020B0503020204020204" pitchFamily="34" charset="-122"/>
                <a:sym typeface="+mn-ea"/>
              </a:rPr>
              <a:t>能得到</a:t>
            </a:r>
            <a:r>
              <a:rPr lang="zh-CN" altLang="en-US" sz="2000" b="1" dirty="0">
                <a:solidFill>
                  <a:srgbClr val="0432FF"/>
                </a:solidFill>
                <a:latin typeface="微软雅黑" panose="020B0503020204020204" pitchFamily="34" charset="-122"/>
                <a:ea typeface="微软雅黑" panose="020B0503020204020204" pitchFamily="34" charset="-122"/>
                <a:sym typeface="+mn-ea"/>
              </a:rPr>
              <a:t>多个混淆矩阵</a:t>
            </a:r>
            <a:r>
              <a:rPr lang="zh-CN" altLang="en-US" sz="2000" dirty="0">
                <a:latin typeface="微软雅黑" panose="020B0503020204020204" pitchFamily="34" charset="-122"/>
                <a:ea typeface="微软雅黑" panose="020B0503020204020204" pitchFamily="34" charset="-122"/>
                <a:sym typeface="+mn-ea"/>
              </a:rPr>
              <a:t>，例如多次训练/测试的结果，多分类的两两混淆矩阵：</a:t>
            </a:r>
          </a:p>
        </p:txBody>
      </p:sp>
      <p:sp>
        <p:nvSpPr>
          <p:cNvPr id="8" name="矩形 7"/>
          <p:cNvSpPr/>
          <p:nvPr/>
        </p:nvSpPr>
        <p:spPr>
          <a:xfrm>
            <a:off x="904875" y="2482051"/>
            <a:ext cx="4631690" cy="514350"/>
          </a:xfrm>
          <a:prstGeom prst="rect">
            <a:avLst/>
          </a:prstGeom>
          <a:solidFill>
            <a:srgbClr val="F0FEE5"/>
          </a:solidFill>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ctr">
              <a:lnSpc>
                <a:spcPct val="125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宏(macro-)</a:t>
            </a:r>
            <a:r>
              <a:rPr lang="zh-CN" altLang="en-US" sz="2200" dirty="0">
                <a:latin typeface="微软雅黑" panose="020B0503020204020204" pitchFamily="34" charset="-122"/>
                <a:ea typeface="微软雅黑" panose="020B0503020204020204" pitchFamily="34" charset="-122"/>
                <a:sym typeface="+mn-ea"/>
              </a:rPr>
              <a:t>查准率、查全率、F1</a:t>
            </a:r>
          </a:p>
        </p:txBody>
      </p:sp>
      <p:sp>
        <p:nvSpPr>
          <p:cNvPr id="3" name="矩形 2"/>
          <p:cNvSpPr/>
          <p:nvPr/>
        </p:nvSpPr>
        <p:spPr>
          <a:xfrm>
            <a:off x="6485890" y="2482051"/>
            <a:ext cx="4631690" cy="514350"/>
          </a:xfrm>
          <a:prstGeom prst="rect">
            <a:avLst/>
          </a:prstGeom>
          <a:solidFill>
            <a:srgbClr val="F0FEE5"/>
          </a:solidFill>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ctr">
              <a:lnSpc>
                <a:spcPct val="125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微(micro-)</a:t>
            </a:r>
            <a:r>
              <a:rPr lang="zh-CN" altLang="en-US" sz="2200" dirty="0">
                <a:latin typeface="微软雅黑" panose="020B0503020204020204" pitchFamily="34" charset="-122"/>
                <a:ea typeface="微软雅黑" panose="020B0503020204020204" pitchFamily="34" charset="-122"/>
                <a:sym typeface="+mn-ea"/>
              </a:rPr>
              <a:t>查准率、查全率、F1</a:t>
            </a:r>
          </a:p>
        </p:txBody>
      </p:sp>
      <p:pic>
        <p:nvPicPr>
          <p:cNvPr id="4" name="图片 3"/>
          <p:cNvPicPr>
            <a:picLocks noChangeAspect="1"/>
          </p:cNvPicPr>
          <p:nvPr/>
        </p:nvPicPr>
        <p:blipFill>
          <a:blip r:embed="rId3"/>
          <a:stretch>
            <a:fillRect/>
          </a:stretch>
        </p:blipFill>
        <p:spPr>
          <a:xfrm>
            <a:off x="1137920" y="3122448"/>
            <a:ext cx="4165600" cy="2933700"/>
          </a:xfrm>
          <a:prstGeom prst="rect">
            <a:avLst/>
          </a:prstGeom>
        </p:spPr>
      </p:pic>
      <p:pic>
        <p:nvPicPr>
          <p:cNvPr id="5" name="图片 4"/>
          <p:cNvPicPr>
            <a:picLocks noChangeAspect="1"/>
          </p:cNvPicPr>
          <p:nvPr/>
        </p:nvPicPr>
        <p:blipFill>
          <a:blip r:embed="rId4"/>
          <a:stretch>
            <a:fillRect/>
          </a:stretch>
        </p:blipFill>
        <p:spPr>
          <a:xfrm>
            <a:off x="6737985" y="3109748"/>
            <a:ext cx="4127500" cy="2946400"/>
          </a:xfrm>
          <a:prstGeom prst="rect">
            <a:avLst/>
          </a:prstGeom>
        </p:spPr>
      </p:pic>
      <p:sp>
        <p:nvSpPr>
          <p:cNvPr id="11" name="矩形 10"/>
          <p:cNvSpPr/>
          <p:nvPr/>
        </p:nvSpPr>
        <p:spPr>
          <a:xfrm>
            <a:off x="762753" y="1319142"/>
            <a:ext cx="3415853" cy="461665"/>
          </a:xfrm>
          <a:prstGeom prst="rect">
            <a:avLst/>
          </a:prstGeom>
        </p:spPr>
        <p:txBody>
          <a:bodyPr wrap="square">
            <a:spAutoFit/>
          </a:bodyPr>
          <a:lstStyle/>
          <a:p>
            <a:r>
              <a:rPr lang="zh-CN" altLang="en-US" sz="2400" b="1" dirty="0" smtClean="0">
                <a:solidFill>
                  <a:srgbClr val="0070C0"/>
                </a:solidFill>
                <a:latin typeface="微软雅黑"/>
                <a:ea typeface="微软雅黑"/>
                <a:sym typeface="+mn-ea"/>
              </a:rPr>
              <a:t>宏平均</a:t>
            </a:r>
            <a:r>
              <a:rPr lang="en-US" altLang="zh-CN" sz="2400" b="1" dirty="0" smtClean="0">
                <a:solidFill>
                  <a:srgbClr val="0070C0"/>
                </a:solidFill>
                <a:latin typeface="微软雅黑"/>
                <a:ea typeface="微软雅黑"/>
                <a:sym typeface="+mn-ea"/>
              </a:rPr>
              <a:t>&amp;</a:t>
            </a:r>
            <a:r>
              <a:rPr lang="zh-CN" altLang="en-US" sz="2400" b="1" dirty="0" smtClean="0">
                <a:solidFill>
                  <a:srgbClr val="0070C0"/>
                </a:solidFill>
                <a:latin typeface="微软雅黑"/>
                <a:ea typeface="微软雅黑"/>
                <a:sym typeface="+mn-ea"/>
              </a:rPr>
              <a:t>微平均</a:t>
            </a:r>
            <a:endParaRPr lang="zh-CN" altLang="en-US" sz="2400" b="1" dirty="0">
              <a:solidFill>
                <a:srgbClr val="0070C0"/>
              </a:solidFill>
              <a:latin typeface="微软雅黑"/>
              <a:ea typeface="微软雅黑"/>
              <a:sym typeface="+mn-ea"/>
            </a:endParaRPr>
          </a:p>
        </p:txBody>
      </p:sp>
      <p:sp>
        <p:nvSpPr>
          <p:cNvPr id="12" name="矩形 11"/>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459647"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分类</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0269415" y="5767754"/>
            <a:ext cx="773723" cy="26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379" y="1340244"/>
            <a:ext cx="10646145" cy="973472"/>
          </a:xfrm>
          <a:prstGeom prst="rect">
            <a:avLst/>
          </a:prstGeom>
        </p:spPr>
        <p:txBody>
          <a:bodyPr wrap="square">
            <a:spAutoFit/>
          </a:bodyPr>
          <a:lstStyle/>
          <a:p>
            <a:pPr>
              <a:lnSpc>
                <a:spcPct val="125000"/>
              </a:lnSpc>
            </a:pPr>
            <a:r>
              <a:rPr lang="zh-CN" altLang="en-US" sz="2400" b="1" dirty="0" smtClean="0">
                <a:solidFill>
                  <a:srgbClr val="0070C0"/>
                </a:solidFill>
                <a:latin typeface="微软雅黑"/>
                <a:ea typeface="微软雅黑"/>
                <a:sym typeface="+mn-ea"/>
              </a:rPr>
              <a:t>    对数损失</a:t>
            </a:r>
            <a:r>
              <a:rPr lang="zh-CN" altLang="en-US" sz="2400" dirty="0" smtClean="0">
                <a:latin typeface="微软雅黑" panose="020B0503020204020204" pitchFamily="34" charset="-122"/>
                <a:ea typeface="微软雅黑" panose="020B0503020204020204" pitchFamily="34" charset="-122"/>
                <a:sym typeface="+mn-ea"/>
              </a:rPr>
              <a:t>（</a:t>
            </a:r>
            <a:r>
              <a:rPr lang="en-US" altLang="zh-CN" sz="2400" dirty="0" smtClean="0">
                <a:latin typeface="微软雅黑" panose="020B0503020204020204" pitchFamily="34" charset="-122"/>
                <a:ea typeface="微软雅黑" panose="020B0503020204020204" pitchFamily="34" charset="-122"/>
                <a:sym typeface="+mn-ea"/>
              </a:rPr>
              <a:t>Log loss</a:t>
            </a:r>
            <a:r>
              <a:rPr lang="zh-CN" altLang="en-US" sz="2400" dirty="0" smtClean="0">
                <a:latin typeface="微软雅黑" panose="020B0503020204020204" pitchFamily="34" charset="-122"/>
                <a:ea typeface="微软雅黑" panose="020B0503020204020204" pitchFamily="34" charset="-122"/>
                <a:sym typeface="+mn-ea"/>
              </a:rPr>
              <a:t>）亦被称为逻辑回归损失（</a:t>
            </a:r>
            <a:r>
              <a:rPr lang="en-US" altLang="zh-CN" sz="2400" dirty="0" smtClean="0">
                <a:latin typeface="微软雅黑" panose="020B0503020204020204" pitchFamily="34" charset="-122"/>
                <a:ea typeface="微软雅黑" panose="020B0503020204020204" pitchFamily="34" charset="-122"/>
                <a:sym typeface="+mn-ea"/>
              </a:rPr>
              <a:t>Logistic regression loss</a:t>
            </a:r>
            <a:r>
              <a:rPr lang="zh-CN" altLang="en-US" sz="2400" dirty="0" smtClean="0">
                <a:latin typeface="微软雅黑" panose="020B0503020204020204" pitchFamily="34" charset="-122"/>
                <a:ea typeface="微软雅黑" panose="020B0503020204020204" pitchFamily="34" charset="-122"/>
                <a:sym typeface="+mn-ea"/>
              </a:rPr>
              <a:t>）或交叉熵损失（</a:t>
            </a:r>
            <a:r>
              <a:rPr lang="en-US" altLang="zh-CN" sz="2400" dirty="0" smtClean="0">
                <a:latin typeface="微软雅黑" panose="020B0503020204020204" pitchFamily="34" charset="-122"/>
                <a:ea typeface="微软雅黑" panose="020B0503020204020204" pitchFamily="34" charset="-122"/>
                <a:sym typeface="+mn-ea"/>
              </a:rPr>
              <a:t>Cross-entropy loss</a:t>
            </a:r>
            <a:r>
              <a:rPr lang="zh-CN" altLang="en-US" sz="2400" dirty="0" smtClean="0">
                <a:latin typeface="微软雅黑" panose="020B0503020204020204" pitchFamily="34" charset="-122"/>
                <a:ea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sym typeface="+mn-ea"/>
            </a:endParaRPr>
          </a:p>
        </p:txBody>
      </p:sp>
      <p:pic>
        <p:nvPicPr>
          <p:cNvPr id="65539" name="Picture 3"/>
          <p:cNvPicPr>
            <a:picLocks noChangeAspect="1" noChangeArrowheads="1"/>
          </p:cNvPicPr>
          <p:nvPr/>
        </p:nvPicPr>
        <p:blipFill>
          <a:blip r:embed="rId2"/>
          <a:srcRect/>
          <a:stretch>
            <a:fillRect/>
          </a:stretch>
        </p:blipFill>
        <p:spPr bwMode="auto">
          <a:xfrm>
            <a:off x="1719043" y="2936337"/>
            <a:ext cx="8437831" cy="622313"/>
          </a:xfrm>
          <a:prstGeom prst="rect">
            <a:avLst/>
          </a:prstGeom>
          <a:noFill/>
          <a:ln w="9525">
            <a:noFill/>
            <a:miter lim="800000"/>
            <a:headEnd/>
            <a:tailEnd/>
          </a:ln>
          <a:effectLst/>
        </p:spPr>
      </p:pic>
      <p:pic>
        <p:nvPicPr>
          <p:cNvPr id="65540" name="Picture 4"/>
          <p:cNvPicPr>
            <a:picLocks noChangeAspect="1" noChangeArrowheads="1"/>
          </p:cNvPicPr>
          <p:nvPr/>
        </p:nvPicPr>
        <p:blipFill>
          <a:blip r:embed="rId3"/>
          <a:srcRect/>
          <a:stretch>
            <a:fillRect/>
          </a:stretch>
        </p:blipFill>
        <p:spPr bwMode="auto">
          <a:xfrm>
            <a:off x="2227678" y="4608195"/>
            <a:ext cx="6667500" cy="933450"/>
          </a:xfrm>
          <a:prstGeom prst="rect">
            <a:avLst/>
          </a:prstGeom>
          <a:noFill/>
          <a:ln w="9525">
            <a:noFill/>
            <a:miter lim="800000"/>
            <a:headEnd/>
            <a:tailEnd/>
          </a:ln>
          <a:effectLst/>
        </p:spPr>
      </p:pic>
      <p:pic>
        <p:nvPicPr>
          <p:cNvPr id="65541" name="Picture 5"/>
          <p:cNvPicPr>
            <a:picLocks noChangeAspect="1" noChangeArrowheads="1"/>
          </p:cNvPicPr>
          <p:nvPr/>
        </p:nvPicPr>
        <p:blipFill>
          <a:blip r:embed="rId4"/>
          <a:srcRect/>
          <a:stretch>
            <a:fillRect/>
          </a:stretch>
        </p:blipFill>
        <p:spPr bwMode="auto">
          <a:xfrm>
            <a:off x="3116727" y="2322781"/>
            <a:ext cx="1428750" cy="552450"/>
          </a:xfrm>
          <a:prstGeom prst="rect">
            <a:avLst/>
          </a:prstGeom>
          <a:noFill/>
          <a:ln w="9525">
            <a:noFill/>
            <a:miter lim="800000"/>
            <a:headEnd/>
            <a:tailEnd/>
          </a:ln>
          <a:effectLst/>
        </p:spPr>
      </p:pic>
      <p:pic>
        <p:nvPicPr>
          <p:cNvPr id="65542" name="Picture 6"/>
          <p:cNvPicPr>
            <a:picLocks noChangeAspect="1" noChangeArrowheads="1"/>
          </p:cNvPicPr>
          <p:nvPr/>
        </p:nvPicPr>
        <p:blipFill>
          <a:blip r:embed="rId5"/>
          <a:srcRect/>
          <a:stretch>
            <a:fillRect/>
          </a:stretch>
        </p:blipFill>
        <p:spPr bwMode="auto">
          <a:xfrm>
            <a:off x="5038725" y="2276035"/>
            <a:ext cx="2114550" cy="533400"/>
          </a:xfrm>
          <a:prstGeom prst="rect">
            <a:avLst/>
          </a:prstGeom>
          <a:noFill/>
          <a:ln w="9525">
            <a:noFill/>
            <a:miter lim="800000"/>
            <a:headEnd/>
            <a:tailEnd/>
          </a:ln>
          <a:effectLst/>
        </p:spPr>
      </p:pic>
      <p:sp>
        <p:nvSpPr>
          <p:cNvPr id="10" name="矩形 9"/>
          <p:cNvSpPr/>
          <p:nvPr/>
        </p:nvSpPr>
        <p:spPr>
          <a:xfrm>
            <a:off x="1110678" y="2414340"/>
            <a:ext cx="1723549" cy="400110"/>
          </a:xfrm>
          <a:prstGeom prst="rect">
            <a:avLst/>
          </a:prstGeom>
        </p:spPr>
        <p:txBody>
          <a:bodyPr wrap="none">
            <a:spAutoFit/>
          </a:bodyPr>
          <a:lstStyle/>
          <a:p>
            <a:r>
              <a:rPr lang="zh-CN" altLang="en-US" sz="2000" b="1" dirty="0" smtClean="0">
                <a:solidFill>
                  <a:srgbClr val="0070C0"/>
                </a:solidFill>
                <a:latin typeface="微软雅黑"/>
                <a:ea typeface="微软雅黑"/>
                <a:sym typeface="+mn-ea"/>
              </a:rPr>
              <a:t>二分类问题：</a:t>
            </a:r>
            <a:endParaRPr lang="zh-CN" altLang="en-US" sz="2000" dirty="0"/>
          </a:p>
        </p:txBody>
      </p:sp>
      <p:sp>
        <p:nvSpPr>
          <p:cNvPr id="11" name="矩形 10"/>
          <p:cNvSpPr/>
          <p:nvPr/>
        </p:nvSpPr>
        <p:spPr>
          <a:xfrm>
            <a:off x="1066132" y="3692155"/>
            <a:ext cx="6191118" cy="400110"/>
          </a:xfrm>
          <a:prstGeom prst="rect">
            <a:avLst/>
          </a:prstGeom>
        </p:spPr>
        <p:txBody>
          <a:bodyPr wrap="none">
            <a:spAutoFit/>
          </a:bodyPr>
          <a:lstStyle/>
          <a:p>
            <a:r>
              <a:rPr lang="zh-CN" altLang="en-US" sz="2000" b="1" dirty="0" smtClean="0">
                <a:solidFill>
                  <a:srgbClr val="0070C0"/>
                </a:solidFill>
                <a:latin typeface="微软雅黑"/>
                <a:ea typeface="微软雅黑"/>
                <a:sym typeface="+mn-ea"/>
              </a:rPr>
              <a:t>多分类问题：</a:t>
            </a:r>
            <a:r>
              <a:rPr lang="zh-CN" altLang="en-US" sz="2000" dirty="0" smtClean="0">
                <a:latin typeface="微软雅黑" panose="020B0503020204020204" pitchFamily="34" charset="-122"/>
                <a:ea typeface="微软雅黑" panose="020B0503020204020204" pitchFamily="34" charset="-122"/>
                <a:sym typeface="+mn-ea"/>
              </a:rPr>
              <a:t>设</a:t>
            </a:r>
            <a:r>
              <a:rPr lang="en-US" altLang="zh-CN" sz="2000" dirty="0" smtClean="0">
                <a:latin typeface="微软雅黑" panose="020B0503020204020204" pitchFamily="34" charset="-122"/>
                <a:ea typeface="微软雅黑" panose="020B0503020204020204" pitchFamily="34" charset="-122"/>
                <a:sym typeface="+mn-ea"/>
              </a:rPr>
              <a:t>Y</a:t>
            </a:r>
            <a:r>
              <a:rPr lang="zh-CN" altLang="en-US" sz="2000" dirty="0" smtClean="0">
                <a:latin typeface="微软雅黑" panose="020B0503020204020204" pitchFamily="34" charset="-122"/>
                <a:ea typeface="微软雅黑" panose="020B0503020204020204" pitchFamily="34" charset="-122"/>
                <a:sym typeface="+mn-ea"/>
              </a:rPr>
              <a:t>为指示矩阵，即当样本</a:t>
            </a:r>
            <a:r>
              <a:rPr lang="en-US" altLang="zh-CN" sz="2000" dirty="0" err="1" smtClean="0">
                <a:latin typeface="微软雅黑" panose="020B0503020204020204" pitchFamily="34" charset="-122"/>
                <a:ea typeface="微软雅黑" panose="020B0503020204020204" pitchFamily="34" charset="-122"/>
                <a:sym typeface="+mn-ea"/>
              </a:rPr>
              <a:t>i</a:t>
            </a:r>
            <a:r>
              <a:rPr lang="zh-CN" altLang="en-US" sz="2000" dirty="0" smtClean="0">
                <a:latin typeface="微软雅黑" panose="020B0503020204020204" pitchFamily="34" charset="-122"/>
                <a:ea typeface="微软雅黑" panose="020B0503020204020204" pitchFamily="34" charset="-122"/>
                <a:sym typeface="+mn-ea"/>
              </a:rPr>
              <a:t>的分类为</a:t>
            </a:r>
            <a:r>
              <a:rPr lang="en-US" altLang="zh-CN" sz="2000" dirty="0" smtClean="0">
                <a:latin typeface="微软雅黑" panose="020B0503020204020204" pitchFamily="34" charset="-122"/>
                <a:ea typeface="微软雅黑" panose="020B0503020204020204" pitchFamily="34" charset="-122"/>
                <a:sym typeface="+mn-ea"/>
              </a:rPr>
              <a:t>k</a:t>
            </a:r>
            <a:r>
              <a:rPr lang="zh-CN" altLang="en-US" sz="2000" dirty="0" smtClean="0">
                <a:latin typeface="微软雅黑" panose="020B0503020204020204" pitchFamily="34" charset="-122"/>
                <a:ea typeface="微软雅黑" panose="020B0503020204020204" pitchFamily="34" charset="-122"/>
                <a:sym typeface="+mn-ea"/>
              </a:rPr>
              <a:t>，</a:t>
            </a:r>
          </a:p>
        </p:txBody>
      </p:sp>
      <p:sp>
        <p:nvSpPr>
          <p:cNvPr id="13" name="矩形 12"/>
          <p:cNvSpPr/>
          <p:nvPr/>
        </p:nvSpPr>
        <p:spPr>
          <a:xfrm>
            <a:off x="7087548" y="2372137"/>
            <a:ext cx="3262432" cy="40011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sym typeface="+mn-ea"/>
              </a:rPr>
              <a:t>则对每个样本的对数损失为</a:t>
            </a:r>
          </a:p>
        </p:txBody>
      </p:sp>
      <p:sp>
        <p:nvSpPr>
          <p:cNvPr id="14" name="矩形 13"/>
          <p:cNvSpPr/>
          <p:nvPr/>
        </p:nvSpPr>
        <p:spPr>
          <a:xfrm>
            <a:off x="4579955" y="2386204"/>
            <a:ext cx="441146" cy="400110"/>
          </a:xfrm>
          <a:prstGeom prst="rect">
            <a:avLst/>
          </a:prstGeom>
        </p:spPr>
        <p:txBody>
          <a:bodyPr wrap="none">
            <a:spAutoFit/>
          </a:bodyPr>
          <a:lstStyle/>
          <a:p>
            <a:r>
              <a:rPr lang="zh-CN" altLang="en-US" sz="2000" dirty="0" smtClean="0">
                <a:latin typeface="微软雅黑" pitchFamily="34" charset="-122"/>
                <a:ea typeface="微软雅黑" pitchFamily="34" charset="-122"/>
              </a:rPr>
              <a:t>且</a:t>
            </a:r>
            <a:endParaRPr lang="zh-CN" altLang="en-US" sz="2000" dirty="0">
              <a:latin typeface="微软雅黑" pitchFamily="34" charset="-122"/>
              <a:ea typeface="微软雅黑" pitchFamily="34" charset="-122"/>
            </a:endParaRPr>
          </a:p>
        </p:txBody>
      </p:sp>
      <p:sp>
        <p:nvSpPr>
          <p:cNvPr id="17" name="矩形 16"/>
          <p:cNvSpPr/>
          <p:nvPr/>
        </p:nvSpPr>
        <p:spPr>
          <a:xfrm>
            <a:off x="8203456" y="3666363"/>
            <a:ext cx="2906565" cy="40011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sym typeface="+mn-ea"/>
              </a:rPr>
              <a:t>设</a:t>
            </a:r>
            <a:r>
              <a:rPr lang="en-US" altLang="zh-CN" sz="2000" dirty="0" smtClean="0">
                <a:latin typeface="微软雅黑" panose="020B0503020204020204" pitchFamily="34" charset="-122"/>
                <a:ea typeface="微软雅黑" panose="020B0503020204020204" pitchFamily="34" charset="-122"/>
                <a:sym typeface="+mn-ea"/>
              </a:rPr>
              <a:t>P</a:t>
            </a:r>
            <a:r>
              <a:rPr lang="zh-CN" altLang="en-US" sz="2000" dirty="0" smtClean="0">
                <a:latin typeface="微软雅黑" panose="020B0503020204020204" pitchFamily="34" charset="-122"/>
                <a:ea typeface="微软雅黑" panose="020B0503020204020204" pitchFamily="34" charset="-122"/>
                <a:sym typeface="+mn-ea"/>
              </a:rPr>
              <a:t>为估计的概率矩阵，</a:t>
            </a:r>
          </a:p>
        </p:txBody>
      </p:sp>
      <p:pic>
        <p:nvPicPr>
          <p:cNvPr id="65545" name="Picture 9"/>
          <p:cNvPicPr>
            <a:picLocks noChangeAspect="1" noChangeArrowheads="1"/>
          </p:cNvPicPr>
          <p:nvPr/>
        </p:nvPicPr>
        <p:blipFill>
          <a:blip r:embed="rId6"/>
          <a:srcRect/>
          <a:stretch>
            <a:fillRect/>
          </a:stretch>
        </p:blipFill>
        <p:spPr bwMode="auto">
          <a:xfrm>
            <a:off x="1269169" y="4110258"/>
            <a:ext cx="2647950" cy="438150"/>
          </a:xfrm>
          <a:prstGeom prst="rect">
            <a:avLst/>
          </a:prstGeom>
          <a:noFill/>
          <a:ln w="9525">
            <a:noFill/>
            <a:miter lim="800000"/>
            <a:headEnd/>
            <a:tailEnd/>
          </a:ln>
          <a:effectLst/>
        </p:spPr>
      </p:pic>
      <p:sp>
        <p:nvSpPr>
          <p:cNvPr id="19" name="矩形 18"/>
          <p:cNvSpPr/>
          <p:nvPr/>
        </p:nvSpPr>
        <p:spPr>
          <a:xfrm>
            <a:off x="3934040" y="4100119"/>
            <a:ext cx="3262432" cy="40011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sym typeface="+mn-ea"/>
              </a:rPr>
              <a:t>则对每个样本的对数损失为</a:t>
            </a:r>
          </a:p>
        </p:txBody>
      </p:sp>
      <p:pic>
        <p:nvPicPr>
          <p:cNvPr id="18" name="Picture 8"/>
          <p:cNvPicPr>
            <a:picLocks noChangeAspect="1" noChangeArrowheads="1"/>
          </p:cNvPicPr>
          <p:nvPr/>
        </p:nvPicPr>
        <p:blipFill>
          <a:blip r:embed="rId7"/>
          <a:srcRect/>
          <a:stretch>
            <a:fillRect/>
          </a:stretch>
        </p:blipFill>
        <p:spPr bwMode="auto">
          <a:xfrm>
            <a:off x="7095539" y="3749919"/>
            <a:ext cx="1123950" cy="342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4" grpId="0"/>
      <p:bldP spid="17"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29895" y="1370965"/>
            <a:ext cx="10593705" cy="769441"/>
          </a:xfrm>
          <a:prstGeom prst="rect">
            <a:avLst/>
          </a:prstGeom>
        </p:spPr>
        <p:txBody>
          <a:bodyPr wrap="square" rtlCol="0" anchor="t">
            <a:spAutoFit/>
          </a:bodyPr>
          <a:lstStyle/>
          <a:p>
            <a:pPr indent="457200"/>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平均绝对误差：</a:t>
            </a:r>
            <a:r>
              <a:rPr lang="zh-CN" altLang="en-US" sz="2200" dirty="0" smtClean="0">
                <a:latin typeface="微软雅黑" panose="020B0503020204020204" pitchFamily="34" charset="-122"/>
                <a:ea typeface="微软雅黑" panose="020B0503020204020204" pitchFamily="34" charset="-122"/>
                <a:sym typeface="+mn-ea"/>
              </a:rPr>
              <a:t>平均绝对误差</a:t>
            </a:r>
            <a:r>
              <a:rPr lang="en-US" altLang="zh-CN" sz="2200" dirty="0" smtClean="0">
                <a:latin typeface="微软雅黑" panose="020B0503020204020204" pitchFamily="34" charset="-122"/>
                <a:ea typeface="微软雅黑" panose="020B0503020204020204" pitchFamily="34" charset="-122"/>
                <a:sym typeface="+mn-ea"/>
              </a:rPr>
              <a:t>MAE</a:t>
            </a:r>
            <a:r>
              <a:rPr lang="zh-CN" altLang="en-US" sz="2200" dirty="0" smtClean="0">
                <a:latin typeface="微软雅黑" panose="020B0503020204020204" pitchFamily="34" charset="-122"/>
                <a:ea typeface="微软雅黑" panose="020B0503020204020204" pitchFamily="34" charset="-122"/>
                <a:sym typeface="+mn-ea"/>
              </a:rPr>
              <a:t>（</a:t>
            </a:r>
            <a:r>
              <a:rPr lang="en-US" altLang="zh-CN" sz="2200" dirty="0" smtClean="0">
                <a:latin typeface="微软雅黑" panose="020B0503020204020204" pitchFamily="34" charset="-122"/>
                <a:ea typeface="微软雅黑" panose="020B0503020204020204" pitchFamily="34" charset="-122"/>
                <a:sym typeface="+mn-ea"/>
              </a:rPr>
              <a:t>Mean Absolute Error</a:t>
            </a:r>
            <a:r>
              <a:rPr lang="zh-CN" altLang="en-US" sz="2200" dirty="0" smtClean="0">
                <a:latin typeface="微软雅黑" panose="020B0503020204020204" pitchFamily="34" charset="-122"/>
                <a:ea typeface="微软雅黑" panose="020B0503020204020204" pitchFamily="34" charset="-122"/>
                <a:sym typeface="+mn-ea"/>
              </a:rPr>
              <a:t>）又被称为</a:t>
            </a:r>
            <a:r>
              <a:rPr lang="en-US" altLang="zh-CN" sz="2200" dirty="0" smtClean="0">
                <a:latin typeface="微软雅黑" panose="020B0503020204020204" pitchFamily="34" charset="-122"/>
                <a:ea typeface="微软雅黑" panose="020B0503020204020204" pitchFamily="34" charset="-122"/>
                <a:sym typeface="+mn-ea"/>
              </a:rPr>
              <a:t>l1</a:t>
            </a:r>
            <a:r>
              <a:rPr lang="zh-CN" altLang="en-US" sz="2200" dirty="0" smtClean="0">
                <a:latin typeface="微软雅黑" panose="020B0503020204020204" pitchFamily="34" charset="-122"/>
                <a:ea typeface="微软雅黑" panose="020B0503020204020204" pitchFamily="34" charset="-122"/>
                <a:sym typeface="+mn-ea"/>
              </a:rPr>
              <a:t>范数损失（</a:t>
            </a:r>
            <a:r>
              <a:rPr lang="en-US" altLang="zh-CN" sz="2200" dirty="0" smtClean="0">
                <a:latin typeface="微软雅黑" panose="020B0503020204020204" pitchFamily="34" charset="-122"/>
                <a:ea typeface="微软雅黑" panose="020B0503020204020204" pitchFamily="34" charset="-122"/>
                <a:sym typeface="+mn-ea"/>
              </a:rPr>
              <a:t>l1-norm loss</a:t>
            </a:r>
            <a:r>
              <a:rPr lang="zh-CN" altLang="en-US"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sym typeface="+mn-ea"/>
            </a:endParaRPr>
          </a:p>
        </p:txBody>
      </p:sp>
      <p:sp>
        <p:nvSpPr>
          <p:cNvPr id="17" name="矩形 16"/>
          <p:cNvSpPr/>
          <p:nvPr/>
        </p:nvSpPr>
        <p:spPr>
          <a:xfrm>
            <a:off x="1411605" y="400050"/>
            <a:ext cx="5247612"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pic>
        <p:nvPicPr>
          <p:cNvPr id="66562" name="Picture 2"/>
          <p:cNvPicPr>
            <a:picLocks noChangeAspect="1" noChangeArrowheads="1"/>
          </p:cNvPicPr>
          <p:nvPr/>
        </p:nvPicPr>
        <p:blipFill>
          <a:blip r:embed="rId3"/>
          <a:srcRect/>
          <a:stretch>
            <a:fillRect/>
          </a:stretch>
        </p:blipFill>
        <p:spPr bwMode="auto">
          <a:xfrm>
            <a:off x="3069981" y="2080551"/>
            <a:ext cx="4203016" cy="790041"/>
          </a:xfrm>
          <a:prstGeom prst="rect">
            <a:avLst/>
          </a:prstGeom>
          <a:noFill/>
          <a:ln w="9525">
            <a:noFill/>
            <a:miter lim="800000"/>
            <a:headEnd/>
            <a:tailEnd/>
          </a:ln>
          <a:effectLst/>
        </p:spPr>
      </p:pic>
      <p:sp>
        <p:nvSpPr>
          <p:cNvPr id="18" name="矩形 17"/>
          <p:cNvSpPr/>
          <p:nvPr/>
        </p:nvSpPr>
        <p:spPr>
          <a:xfrm>
            <a:off x="413483" y="3115122"/>
            <a:ext cx="10593705" cy="769441"/>
          </a:xfrm>
          <a:prstGeom prst="rect">
            <a:avLst/>
          </a:prstGeom>
        </p:spPr>
        <p:txBody>
          <a:bodyPr wrap="square" rtlCol="0" anchor="t">
            <a:spAutoFit/>
          </a:bodyPr>
          <a:lstStyle/>
          <a:p>
            <a:pPr indent="457200"/>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平均平方误差：</a:t>
            </a:r>
            <a:r>
              <a:rPr lang="zh-CN" altLang="en-US" sz="2200" dirty="0" smtClean="0">
                <a:latin typeface="微软雅黑" panose="020B0503020204020204" pitchFamily="34" charset="-122"/>
                <a:ea typeface="微软雅黑" panose="020B0503020204020204" pitchFamily="34" charset="-122"/>
                <a:sym typeface="+mn-ea"/>
              </a:rPr>
              <a:t>平均平方误差</a:t>
            </a:r>
            <a:r>
              <a:rPr lang="en-US" altLang="zh-CN" sz="2200" dirty="0" smtClean="0">
                <a:latin typeface="微软雅黑" panose="020B0503020204020204" pitchFamily="34" charset="-122"/>
                <a:ea typeface="微软雅黑" panose="020B0503020204020204" pitchFamily="34" charset="-122"/>
                <a:sym typeface="+mn-ea"/>
              </a:rPr>
              <a:t>MSE</a:t>
            </a:r>
            <a:r>
              <a:rPr lang="zh-CN" altLang="en-US" sz="2200" dirty="0" smtClean="0">
                <a:latin typeface="微软雅黑" panose="020B0503020204020204" pitchFamily="34" charset="-122"/>
                <a:ea typeface="微软雅黑" panose="020B0503020204020204" pitchFamily="34" charset="-122"/>
                <a:sym typeface="+mn-ea"/>
              </a:rPr>
              <a:t>（</a:t>
            </a:r>
            <a:r>
              <a:rPr lang="en-US" altLang="zh-CN" sz="2200" dirty="0" smtClean="0">
                <a:latin typeface="微软雅黑" panose="020B0503020204020204" pitchFamily="34" charset="-122"/>
                <a:ea typeface="微软雅黑" panose="020B0503020204020204" pitchFamily="34" charset="-122"/>
                <a:sym typeface="+mn-ea"/>
              </a:rPr>
              <a:t>Mean Squared Error</a:t>
            </a:r>
            <a:r>
              <a:rPr lang="zh-CN" altLang="en-US" sz="2200" dirty="0" smtClean="0">
                <a:latin typeface="微软雅黑" panose="020B0503020204020204" pitchFamily="34" charset="-122"/>
                <a:ea typeface="微软雅黑" panose="020B0503020204020204" pitchFamily="34" charset="-122"/>
                <a:sym typeface="+mn-ea"/>
              </a:rPr>
              <a:t>）又被称为</a:t>
            </a:r>
            <a:r>
              <a:rPr lang="en-US" altLang="zh-CN" sz="2200" dirty="0" smtClean="0">
                <a:latin typeface="微软雅黑" panose="020B0503020204020204" pitchFamily="34" charset="-122"/>
                <a:ea typeface="微软雅黑" panose="020B0503020204020204" pitchFamily="34" charset="-122"/>
                <a:sym typeface="+mn-ea"/>
              </a:rPr>
              <a:t>l2</a:t>
            </a:r>
            <a:r>
              <a:rPr lang="zh-CN" altLang="en-US" sz="2200" dirty="0" smtClean="0">
                <a:latin typeface="微软雅黑" panose="020B0503020204020204" pitchFamily="34" charset="-122"/>
                <a:ea typeface="微软雅黑" panose="020B0503020204020204" pitchFamily="34" charset="-122"/>
                <a:sym typeface="+mn-ea"/>
              </a:rPr>
              <a:t>范数损失（</a:t>
            </a:r>
            <a:r>
              <a:rPr lang="en-US" altLang="zh-CN" sz="2200" dirty="0" smtClean="0">
                <a:latin typeface="微软雅黑" panose="020B0503020204020204" pitchFamily="34" charset="-122"/>
                <a:ea typeface="微软雅黑" panose="020B0503020204020204" pitchFamily="34" charset="-122"/>
                <a:sym typeface="+mn-ea"/>
              </a:rPr>
              <a:t>l2-norm loss</a:t>
            </a:r>
            <a:r>
              <a:rPr lang="zh-CN" altLang="en-US" sz="2200" dirty="0" smtClean="0">
                <a:latin typeface="微软雅黑" panose="020B0503020204020204" pitchFamily="34" charset="-122"/>
                <a:ea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sym typeface="+mn-ea"/>
            </a:endParaRPr>
          </a:p>
        </p:txBody>
      </p:sp>
      <p:pic>
        <p:nvPicPr>
          <p:cNvPr id="66563" name="Picture 3"/>
          <p:cNvPicPr>
            <a:picLocks noChangeAspect="1" noChangeArrowheads="1"/>
          </p:cNvPicPr>
          <p:nvPr/>
        </p:nvPicPr>
        <p:blipFill>
          <a:blip r:embed="rId4"/>
          <a:srcRect/>
          <a:stretch>
            <a:fillRect/>
          </a:stretch>
        </p:blipFill>
        <p:spPr bwMode="auto">
          <a:xfrm>
            <a:off x="3112184" y="3676409"/>
            <a:ext cx="4357761" cy="884658"/>
          </a:xfrm>
          <a:prstGeom prst="rect">
            <a:avLst/>
          </a:prstGeom>
          <a:noFill/>
          <a:ln w="9525">
            <a:noFill/>
            <a:miter lim="800000"/>
            <a:headEnd/>
            <a:tailEnd/>
          </a:ln>
          <a:effectLst/>
        </p:spPr>
      </p:pic>
      <p:sp>
        <p:nvSpPr>
          <p:cNvPr id="11" name="矩形 10"/>
          <p:cNvSpPr/>
          <p:nvPr/>
        </p:nvSpPr>
        <p:spPr>
          <a:xfrm>
            <a:off x="833896" y="4841010"/>
            <a:ext cx="9414418" cy="461665"/>
          </a:xfrm>
          <a:prstGeom prst="rect">
            <a:avLst/>
          </a:prstGeom>
        </p:spPr>
        <p:txBody>
          <a:bodyPr wrap="square">
            <a:spAutoFit/>
          </a:bodyPr>
          <a:lstStyle/>
          <a:p>
            <a:r>
              <a:rPr lang="en-US" altLang="zh-CN" sz="2400" b="1" dirty="0" smtClean="0">
                <a:solidFill>
                  <a:srgbClr val="0070C0"/>
                </a:solidFill>
                <a:latin typeface="微软雅黑" panose="020B0503020204020204" pitchFamily="34" charset="-122"/>
                <a:ea typeface="微软雅黑" panose="020B0503020204020204" pitchFamily="34" charset="-122"/>
                <a:sym typeface="+mn-ea"/>
              </a:rPr>
              <a:t>R Squared:</a:t>
            </a:r>
            <a:r>
              <a:rPr lang="zh-CN" altLang="en-US" sz="2200" dirty="0" smtClean="0">
                <a:latin typeface="微软雅黑" pitchFamily="34" charset="-122"/>
                <a:ea typeface="微软雅黑" pitchFamily="34" charset="-122"/>
              </a:rPr>
              <a:t>是将预测值跟只使用均值的情况下相比，看能好多少。</a:t>
            </a:r>
            <a:endParaRPr lang="zh-CN" altLang="en-US" sz="2200" dirty="0" smtClean="0">
              <a:solidFill>
                <a:srgbClr val="0070C0"/>
              </a:solidFill>
              <a:latin typeface="微软雅黑" pitchFamily="34" charset="-122"/>
              <a:ea typeface="微软雅黑" pitchFamily="34" charset="-122"/>
              <a:sym typeface="+mn-ea"/>
            </a:endParaRPr>
          </a:p>
        </p:txBody>
      </p:sp>
      <p:pic>
        <p:nvPicPr>
          <p:cNvPr id="103426" name="Picture 2" descr="C:\Users\pcpc\AppData\Local\Temp\vmware-pcpc\VMwareDnD\da56681d\9085642-2b27e93fd95c1e6f.png"/>
          <p:cNvPicPr>
            <a:picLocks noChangeAspect="1" noChangeArrowheads="1"/>
          </p:cNvPicPr>
          <p:nvPr/>
        </p:nvPicPr>
        <p:blipFill>
          <a:blip r:embed="rId5"/>
          <a:srcRect b="37219"/>
          <a:stretch>
            <a:fillRect/>
          </a:stretch>
        </p:blipFill>
        <p:spPr bwMode="auto">
          <a:xfrm>
            <a:off x="2267099" y="5386505"/>
            <a:ext cx="2762250" cy="1295645"/>
          </a:xfrm>
          <a:prstGeom prst="rect">
            <a:avLst/>
          </a:prstGeom>
          <a:noFill/>
        </p:spPr>
      </p:pic>
      <p:pic>
        <p:nvPicPr>
          <p:cNvPr id="12" name="Picture 2" descr="C:\Users\pcpc\AppData\Local\Temp\vmware-pcpc\VMwareDnD\da56681d\9085642-2b27e93fd95c1e6f.png"/>
          <p:cNvPicPr>
            <a:picLocks noChangeAspect="1" noChangeArrowheads="1"/>
          </p:cNvPicPr>
          <p:nvPr/>
        </p:nvPicPr>
        <p:blipFill>
          <a:blip r:embed="rId5"/>
          <a:srcRect t="62213" b="-6521"/>
          <a:stretch>
            <a:fillRect/>
          </a:stretch>
        </p:blipFill>
        <p:spPr bwMode="auto">
          <a:xfrm>
            <a:off x="4951684" y="5570805"/>
            <a:ext cx="2762250" cy="914401"/>
          </a:xfrm>
          <a:prstGeom prst="rect">
            <a:avLst/>
          </a:prstGeom>
          <a:noFill/>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5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247612"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性能评价指标</a:t>
            </a:r>
            <a:r>
              <a:rPr lang="en-US" altLang="zh-CN" sz="3600" b="1" dirty="0" smtClean="0">
                <a:latin typeface="微软雅黑" panose="020B0503020204020204" pitchFamily="34" charset="-122"/>
                <a:ea typeface="微软雅黑" panose="020B0503020204020204" pitchFamily="34" charset="-122"/>
              </a:rPr>
              <a:t>-</a:t>
            </a:r>
            <a:r>
              <a:rPr lang="zh-CN" altLang="en-US" sz="3600" b="1" dirty="0" smtClean="0">
                <a:latin typeface="微软雅黑" panose="020B0503020204020204" pitchFamily="34" charset="-122"/>
                <a:ea typeface="微软雅黑" panose="020B0503020204020204" pitchFamily="34" charset="-122"/>
              </a:rPr>
              <a:t>聚类</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46446" y="1415534"/>
            <a:ext cx="10846860" cy="769441"/>
          </a:xfrm>
          <a:prstGeom prst="rect">
            <a:avLst/>
          </a:prstGeom>
        </p:spPr>
        <p:txBody>
          <a:bodyPr wrap="square">
            <a:spAutoFit/>
          </a:bodyPr>
          <a:lstStyle/>
          <a:p>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       外部指标</a:t>
            </a:r>
            <a:r>
              <a:rPr lang="zh-CN" altLang="en-US" sz="2200" dirty="0" smtClean="0">
                <a:latin typeface="微软雅黑" pitchFamily="34" charset="-122"/>
                <a:ea typeface="微软雅黑" pitchFamily="34" charset="-122"/>
              </a:rPr>
              <a:t>对数据集</a:t>
            </a:r>
            <a:r>
              <a:rPr lang="en-US" altLang="zh-CN" sz="2200" dirty="0" smtClean="0">
                <a:latin typeface="微软雅黑" pitchFamily="34" charset="-122"/>
                <a:ea typeface="微软雅黑" pitchFamily="34" charset="-122"/>
              </a:rPr>
              <a:t>D={                  }</a:t>
            </a:r>
            <a:r>
              <a:rPr lang="zh-CN" altLang="en-US" sz="2200" dirty="0" smtClean="0">
                <a:latin typeface="微软雅黑" pitchFamily="34" charset="-122"/>
                <a:ea typeface="微软雅黑" pitchFamily="34" charset="-122"/>
              </a:rPr>
              <a:t>，假定通过聚类给出的簇划分为                   参考模型给出的簇划分为                        ，通过比对</a:t>
            </a:r>
            <a:r>
              <a:rPr lang="en-US" altLang="zh-CN" sz="2200" dirty="0" smtClean="0">
                <a:latin typeface="微软雅黑" pitchFamily="34" charset="-122"/>
                <a:ea typeface="微软雅黑" pitchFamily="34" charset="-122"/>
              </a:rPr>
              <a:t>C</a:t>
            </a:r>
            <a:r>
              <a:rPr lang="zh-CN" altLang="en-US" sz="2200" dirty="0" smtClean="0">
                <a:latin typeface="微软雅黑" pitchFamily="34" charset="-122"/>
                <a:ea typeface="微软雅黑" pitchFamily="34" charset="-122"/>
              </a:rPr>
              <a:t>和     来判定聚类结果的好坏。</a:t>
            </a:r>
          </a:p>
        </p:txBody>
      </p:sp>
      <p:sp>
        <p:nvSpPr>
          <p:cNvPr id="4" name="矩形 3"/>
          <p:cNvSpPr/>
          <p:nvPr/>
        </p:nvSpPr>
        <p:spPr>
          <a:xfrm>
            <a:off x="1209151" y="3434253"/>
            <a:ext cx="8648521" cy="430887"/>
          </a:xfrm>
          <a:prstGeom prst="rect">
            <a:avLst/>
          </a:prstGeom>
        </p:spPr>
        <p:txBody>
          <a:bodyPr wrap="none">
            <a:spAutoFit/>
          </a:bodyPr>
          <a:lstStyle/>
          <a:p>
            <a:r>
              <a:rPr lang="zh-CN" altLang="en-US" sz="2200" b="1" dirty="0" smtClean="0">
                <a:solidFill>
                  <a:srgbClr val="0070C0"/>
                </a:solidFill>
                <a:latin typeface="微软雅黑" panose="020B0503020204020204" pitchFamily="34" charset="-122"/>
                <a:ea typeface="微软雅黑" panose="020B0503020204020204" pitchFamily="34" charset="-122"/>
                <a:sym typeface="+mn-ea"/>
              </a:rPr>
              <a:t>内部指标</a:t>
            </a:r>
            <a:r>
              <a:rPr lang="zh-CN" altLang="en-US" sz="2200" dirty="0" smtClean="0">
                <a:latin typeface="微软雅黑" pitchFamily="34" charset="-122"/>
                <a:ea typeface="微软雅黑" pitchFamily="34" charset="-122"/>
                <a:sym typeface="+mn-ea"/>
              </a:rPr>
              <a:t>对聚类数据结构上的描述，类内距离小，类间距离大较好。</a:t>
            </a:r>
          </a:p>
        </p:txBody>
      </p:sp>
      <p:sp>
        <p:nvSpPr>
          <p:cNvPr id="5" name="矩形 4"/>
          <p:cNvSpPr/>
          <p:nvPr/>
        </p:nvSpPr>
        <p:spPr>
          <a:xfrm>
            <a:off x="1244634" y="2273664"/>
            <a:ext cx="10297906" cy="769441"/>
          </a:xfrm>
          <a:prstGeom prst="rect">
            <a:avLst/>
          </a:prstGeom>
        </p:spPr>
        <p:txBody>
          <a:bodyPr wrap="square">
            <a:spAutoFit/>
          </a:bodyPr>
          <a:lstStyle/>
          <a:p>
            <a:r>
              <a:rPr lang="en-US" altLang="zh-CN" sz="2200" b="1" dirty="0" err="1" smtClean="0">
                <a:latin typeface="微软雅黑" pitchFamily="34" charset="-122"/>
                <a:ea typeface="微软雅黑" pitchFamily="34" charset="-122"/>
              </a:rPr>
              <a:t>Jaccard</a:t>
            </a:r>
            <a:r>
              <a:rPr lang="zh-CN" altLang="en-US" sz="2200" b="1" dirty="0" smtClean="0">
                <a:latin typeface="微软雅黑" pitchFamily="34" charset="-122"/>
                <a:ea typeface="微软雅黑" pitchFamily="34" charset="-122"/>
              </a:rPr>
              <a:t>系数，</a:t>
            </a:r>
            <a:r>
              <a:rPr lang="en-US" altLang="zh-CN" sz="2200" b="1" dirty="0" smtClean="0">
                <a:latin typeface="微软雅黑" pitchFamily="34" charset="-122"/>
                <a:ea typeface="微软雅黑" pitchFamily="34" charset="-122"/>
              </a:rPr>
              <a:t> FM </a:t>
            </a:r>
            <a:r>
              <a:rPr lang="zh-CN" altLang="en-US" sz="2200" b="1" dirty="0" smtClean="0">
                <a:latin typeface="微软雅黑" pitchFamily="34" charset="-122"/>
                <a:ea typeface="微软雅黑" pitchFamily="34" charset="-122"/>
              </a:rPr>
              <a:t>指数，</a:t>
            </a:r>
            <a:r>
              <a:rPr lang="en-US" altLang="zh-CN" sz="2200" b="1" dirty="0" smtClean="0">
                <a:latin typeface="微软雅黑" pitchFamily="34" charset="-122"/>
                <a:ea typeface="微软雅黑" pitchFamily="34" charset="-122"/>
              </a:rPr>
              <a:t> Rand </a:t>
            </a:r>
            <a:r>
              <a:rPr lang="zh-CN" altLang="en-US" sz="2200" b="1" dirty="0" smtClean="0">
                <a:latin typeface="微软雅黑" pitchFamily="34" charset="-122"/>
                <a:ea typeface="微软雅黑" pitchFamily="34" charset="-122"/>
              </a:rPr>
              <a:t>指数，纯度</a:t>
            </a:r>
            <a:r>
              <a:rPr lang="en-US" altLang="zh-CN" sz="2200" b="1" dirty="0" smtClean="0">
                <a:latin typeface="微软雅黑" pitchFamily="34" charset="-122"/>
                <a:ea typeface="微软雅黑" pitchFamily="34" charset="-122"/>
              </a:rPr>
              <a:t>purity</a:t>
            </a:r>
            <a:r>
              <a:rPr lang="zh-CN" altLang="en-US" sz="2200" b="1" dirty="0" smtClean="0">
                <a:latin typeface="微软雅黑" pitchFamily="34" charset="-122"/>
                <a:ea typeface="微软雅黑" pitchFamily="34" charset="-122"/>
              </a:rPr>
              <a:t>，熵 </a:t>
            </a:r>
            <a:r>
              <a:rPr lang="en-US" altLang="zh-CN" sz="2200" b="1" dirty="0" smtClean="0">
                <a:latin typeface="微软雅黑" pitchFamily="34" charset="-122"/>
                <a:ea typeface="微软雅黑" pitchFamily="34" charset="-122"/>
              </a:rPr>
              <a:t>entropy</a:t>
            </a:r>
            <a:r>
              <a:rPr lang="zh-CN" altLang="en-US" sz="2200" b="1" dirty="0" smtClean="0">
                <a:latin typeface="微软雅黑" pitchFamily="34" charset="-122"/>
                <a:ea typeface="微软雅黑" pitchFamily="34" charset="-122"/>
              </a:rPr>
              <a:t>，互信息，</a:t>
            </a:r>
            <a:r>
              <a:rPr lang="en-US" altLang="zh-CN" sz="2200" b="1" dirty="0" smtClean="0">
                <a:latin typeface="微软雅黑" pitchFamily="34" charset="-122"/>
                <a:ea typeface="微软雅黑" pitchFamily="34" charset="-122"/>
              </a:rPr>
              <a:t> Adjusted Rand Index (ARI)</a:t>
            </a:r>
            <a:r>
              <a:rPr lang="zh-CN" altLang="en-US" sz="2200" b="1" dirty="0" smtClean="0">
                <a:latin typeface="微软雅黑" pitchFamily="34" charset="-122"/>
                <a:ea typeface="微软雅黑" pitchFamily="34" charset="-122"/>
              </a:rPr>
              <a:t>，</a:t>
            </a:r>
            <a:r>
              <a:rPr lang="en-US" altLang="zh-CN" sz="2200" b="1" dirty="0" smtClean="0">
                <a:latin typeface="微软雅黑" pitchFamily="34" charset="-122"/>
                <a:ea typeface="微软雅黑" pitchFamily="34" charset="-122"/>
              </a:rPr>
              <a:t> F-measure</a:t>
            </a:r>
            <a:r>
              <a:rPr lang="zh-CN" altLang="en-US" sz="2200" b="1" dirty="0" smtClean="0">
                <a:latin typeface="微软雅黑" pitchFamily="34" charset="-122"/>
                <a:ea typeface="微软雅黑" pitchFamily="34" charset="-122"/>
              </a:rPr>
              <a:t>，</a:t>
            </a:r>
            <a:r>
              <a:rPr lang="en-US" altLang="zh-CN" sz="2200" b="1" dirty="0" smtClean="0">
                <a:latin typeface="微软雅黑" pitchFamily="34" charset="-122"/>
                <a:ea typeface="微软雅黑" pitchFamily="34" charset="-122"/>
              </a:rPr>
              <a:t> Probabilistic Rand Index (PRI)</a:t>
            </a:r>
            <a:endParaRPr lang="zh-CN" altLang="en-US" sz="2200" b="1" dirty="0" smtClean="0">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4031172" y="1413974"/>
          <a:ext cx="1546665" cy="456446"/>
        </p:xfrm>
        <a:graphic>
          <a:graphicData uri="http://schemas.openxmlformats.org/presentationml/2006/ole">
            <mc:AlternateContent xmlns:mc="http://schemas.openxmlformats.org/markup-compatibility/2006">
              <mc:Choice xmlns:v="urn:schemas-microsoft-com:vml" Requires="v">
                <p:oleObj spid="_x0000_s104978" name="公式" r:id="rId3" imgW="711200" imgH="228600" progId="Equation.3">
                  <p:embed/>
                </p:oleObj>
              </mc:Choice>
              <mc:Fallback>
                <p:oleObj name="公式" r:id="rId3" imgW="711200" imgH="228600" progId="Equation.3">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172" y="1413974"/>
                        <a:ext cx="1546665" cy="456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nvGraphicFramePr>
        <p:xfrm>
          <a:off x="9604129" y="1484312"/>
          <a:ext cx="1933455" cy="386691"/>
        </p:xfrm>
        <a:graphic>
          <a:graphicData uri="http://schemas.openxmlformats.org/presentationml/2006/ole">
            <mc:AlternateContent xmlns:mc="http://schemas.openxmlformats.org/markup-compatibility/2006">
              <mc:Choice xmlns:v="urn:schemas-microsoft-com:vml" Requires="v">
                <p:oleObj spid="_x0000_s104979" name="公式" r:id="rId5" imgW="1143000" imgH="228600" progId="Equation.3">
                  <p:embed/>
                </p:oleObj>
              </mc:Choice>
              <mc:Fallback>
                <p:oleObj name="公式" r:id="rId5" imgW="1143000" imgH="228600" progId="Equation.3">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4129" y="1484312"/>
                        <a:ext cx="1933455" cy="3866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nvGraphicFramePr>
        <p:xfrm>
          <a:off x="3827779" y="1801519"/>
          <a:ext cx="2066583" cy="400664"/>
        </p:xfrm>
        <a:graphic>
          <a:graphicData uri="http://schemas.openxmlformats.org/presentationml/2006/ole">
            <mc:AlternateContent xmlns:mc="http://schemas.openxmlformats.org/markup-compatibility/2006">
              <mc:Choice xmlns:v="urn:schemas-microsoft-com:vml" Requires="v">
                <p:oleObj spid="_x0000_s104980" name="公式" r:id="rId7" imgW="1244600" imgH="241300" progId="Equation.3">
                  <p:embed/>
                </p:oleObj>
              </mc:Choice>
              <mc:Fallback>
                <p:oleObj name="公式" r:id="rId7" imgW="1244600" imgH="241300" progId="Equation.3">
                  <p:embed/>
                  <p:pic>
                    <p:nvPicPr>
                      <p:cNvPr id="0" name="Picture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7779" y="1801519"/>
                        <a:ext cx="2066583" cy="400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3" name="Object 5"/>
          <p:cNvGraphicFramePr>
            <a:graphicFrameLocks noChangeAspect="1"/>
          </p:cNvGraphicFramePr>
          <p:nvPr/>
        </p:nvGraphicFramePr>
        <p:xfrm>
          <a:off x="7696590" y="1785398"/>
          <a:ext cx="336061" cy="336061"/>
        </p:xfrm>
        <a:graphic>
          <a:graphicData uri="http://schemas.openxmlformats.org/presentationml/2006/ole">
            <mc:AlternateContent xmlns:mc="http://schemas.openxmlformats.org/markup-compatibility/2006">
              <mc:Choice xmlns:v="urn:schemas-microsoft-com:vml" Requires="v">
                <p:oleObj spid="_x0000_s104981" name="公式" r:id="rId9" imgW="203024" imgH="203024" progId="Equation.3">
                  <p:embed/>
                </p:oleObj>
              </mc:Choice>
              <mc:Fallback>
                <p:oleObj name="公式" r:id="rId9" imgW="203024" imgH="203024" progId="Equation.3">
                  <p:embed/>
                  <p:pic>
                    <p:nvPicPr>
                      <p:cNvPr id="0" name="Picture 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590" y="1785398"/>
                        <a:ext cx="336061" cy="33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835587" y="4088404"/>
            <a:ext cx="11016443" cy="430887"/>
          </a:xfrm>
          <a:prstGeom prst="rect">
            <a:avLst/>
          </a:prstGeom>
        </p:spPr>
        <p:txBody>
          <a:bodyPr wrap="square">
            <a:spAutoFit/>
          </a:bodyPr>
          <a:lstStyle/>
          <a:p>
            <a:r>
              <a:rPr lang="en-US" altLang="zh-CN" sz="2200" b="1" dirty="0" smtClean="0">
                <a:latin typeface="微软雅黑" pitchFamily="34" charset="-122"/>
                <a:ea typeface="微软雅黑" pitchFamily="34" charset="-122"/>
              </a:rPr>
              <a:t>DB </a:t>
            </a:r>
            <a:r>
              <a:rPr lang="zh-CN" altLang="en-US" sz="2200" b="1" dirty="0" smtClean="0">
                <a:latin typeface="微软雅黑" pitchFamily="34" charset="-122"/>
                <a:ea typeface="微软雅黑" pitchFamily="34" charset="-122"/>
              </a:rPr>
              <a:t>指数</a:t>
            </a:r>
            <a:r>
              <a:rPr lang="en-US" altLang="zh-CN" sz="2200" b="1" dirty="0" smtClean="0">
                <a:latin typeface="微软雅黑" pitchFamily="34" charset="-122"/>
                <a:ea typeface="微软雅黑" pitchFamily="34" charset="-122"/>
              </a:rPr>
              <a:t>(Davies-</a:t>
            </a:r>
            <a:r>
              <a:rPr lang="en-US" altLang="zh-CN" sz="2200" b="1" dirty="0" err="1" smtClean="0">
                <a:latin typeface="微软雅黑" pitchFamily="34" charset="-122"/>
                <a:ea typeface="微软雅黑" pitchFamily="34" charset="-122"/>
              </a:rPr>
              <a:t>Bouldin</a:t>
            </a:r>
            <a:r>
              <a:rPr lang="en-US" altLang="zh-CN" sz="2200" b="1" dirty="0" smtClean="0">
                <a:latin typeface="微软雅黑" pitchFamily="34" charset="-122"/>
                <a:ea typeface="微软雅黑" pitchFamily="34" charset="-122"/>
              </a:rPr>
              <a:t> Index</a:t>
            </a:r>
            <a:r>
              <a:rPr lang="zh-CN" altLang="en-US" sz="2200" b="1" dirty="0" smtClean="0">
                <a:latin typeface="微软雅黑" pitchFamily="34" charset="-122"/>
                <a:ea typeface="微软雅黑" pitchFamily="34" charset="-122"/>
              </a:rPr>
              <a:t>，简称</a:t>
            </a:r>
            <a:r>
              <a:rPr lang="en-US" altLang="zh-CN" sz="2200" b="1" dirty="0" smtClean="0">
                <a:latin typeface="微软雅黑" pitchFamily="34" charset="-122"/>
                <a:ea typeface="微软雅黑" pitchFamily="34" charset="-122"/>
              </a:rPr>
              <a:t>DBI)</a:t>
            </a:r>
            <a:r>
              <a:rPr lang="zh-CN" altLang="en-US" sz="2200" dirty="0" smtClean="0">
                <a:latin typeface="微软雅黑" pitchFamily="34" charset="-122"/>
                <a:ea typeface="微软雅黑" pitchFamily="34" charset="-122"/>
              </a:rPr>
              <a:t>：衡量同一簇中数据的紧密性，越小越好。</a:t>
            </a:r>
          </a:p>
        </p:txBody>
      </p:sp>
      <p:sp>
        <p:nvSpPr>
          <p:cNvPr id="11" name="矩形 10"/>
          <p:cNvSpPr/>
          <p:nvPr/>
        </p:nvSpPr>
        <p:spPr>
          <a:xfrm>
            <a:off x="813559" y="4637044"/>
            <a:ext cx="9797875" cy="769441"/>
          </a:xfrm>
          <a:prstGeom prst="rect">
            <a:avLst/>
          </a:prstGeom>
        </p:spPr>
        <p:txBody>
          <a:bodyPr wrap="none">
            <a:spAutoFit/>
          </a:bodyPr>
          <a:lstStyle/>
          <a:p>
            <a:r>
              <a:rPr lang="en-US" altLang="zh-CN" sz="2200" b="1" dirty="0" smtClean="0">
                <a:latin typeface="微软雅黑" pitchFamily="34" charset="-122"/>
                <a:ea typeface="微软雅黑" pitchFamily="34" charset="-122"/>
              </a:rPr>
              <a:t>Dunn </a:t>
            </a:r>
            <a:r>
              <a:rPr lang="zh-CN" altLang="en-US" sz="2200" b="1" dirty="0" smtClean="0">
                <a:latin typeface="微软雅黑" pitchFamily="34" charset="-122"/>
                <a:ea typeface="微软雅黑" pitchFamily="34" charset="-122"/>
              </a:rPr>
              <a:t>指数</a:t>
            </a:r>
            <a:r>
              <a:rPr lang="en-US" altLang="zh-CN" sz="2200" b="1" dirty="0" smtClean="0">
                <a:latin typeface="微软雅黑" pitchFamily="34" charset="-122"/>
                <a:ea typeface="微软雅黑" pitchFamily="34" charset="-122"/>
              </a:rPr>
              <a:t>(Dunn Index </a:t>
            </a:r>
            <a:r>
              <a:rPr lang="zh-CN" altLang="en-US" sz="2200" b="1" dirty="0" smtClean="0">
                <a:latin typeface="微软雅黑" pitchFamily="34" charset="-122"/>
                <a:ea typeface="微软雅黑" pitchFamily="34" charset="-122"/>
              </a:rPr>
              <a:t>简称</a:t>
            </a:r>
            <a:r>
              <a:rPr lang="en-US" altLang="zh-CN" sz="2200" b="1" dirty="0" smtClean="0">
                <a:latin typeface="微软雅黑" pitchFamily="34" charset="-122"/>
                <a:ea typeface="微软雅黑" pitchFamily="34" charset="-122"/>
              </a:rPr>
              <a:t>DI)</a:t>
            </a:r>
            <a:r>
              <a:rPr lang="zh-CN" altLang="en-US" sz="2200" b="1" dirty="0" smtClean="0">
                <a:latin typeface="微软雅黑" pitchFamily="34" charset="-122"/>
                <a:ea typeface="微软雅黑" pitchFamily="34" charset="-122"/>
              </a:rPr>
              <a:t>：</a:t>
            </a:r>
            <a:r>
              <a:rPr lang="zh-CN" altLang="en-US" sz="2200" dirty="0" smtClean="0">
                <a:latin typeface="微软雅黑" pitchFamily="34" charset="-122"/>
                <a:ea typeface="微软雅黑" pitchFamily="34" charset="-122"/>
              </a:rPr>
              <a:t>衡量同一簇中数据的紧密性，越大越好。</a:t>
            </a:r>
          </a:p>
          <a:p>
            <a:endParaRPr lang="zh-CN" altLang="en-US" sz="2200" b="1" dirty="0" smtClean="0">
              <a:latin typeface="微软雅黑" pitchFamily="34" charset="-122"/>
              <a:ea typeface="微软雅黑" pitchFamily="34" charset="-122"/>
            </a:endParaRPr>
          </a:p>
        </p:txBody>
      </p:sp>
      <p:sp>
        <p:nvSpPr>
          <p:cNvPr id="12" name="矩形 11"/>
          <p:cNvSpPr/>
          <p:nvPr/>
        </p:nvSpPr>
        <p:spPr>
          <a:xfrm>
            <a:off x="817214" y="5143482"/>
            <a:ext cx="6810262" cy="430887"/>
          </a:xfrm>
          <a:prstGeom prst="rect">
            <a:avLst/>
          </a:prstGeom>
        </p:spPr>
        <p:txBody>
          <a:bodyPr wrap="none">
            <a:spAutoFit/>
          </a:bodyPr>
          <a:lstStyle/>
          <a:p>
            <a:r>
              <a:rPr lang="en-US" altLang="zh-CN" sz="2200" b="1" dirty="0" err="1" smtClean="0">
                <a:latin typeface="微软雅黑" pitchFamily="34" charset="-122"/>
                <a:ea typeface="微软雅黑" pitchFamily="34" charset="-122"/>
              </a:rPr>
              <a:t>Silouette</a:t>
            </a:r>
            <a:r>
              <a:rPr lang="zh-CN" altLang="en-US" sz="2200" b="1" dirty="0" smtClean="0">
                <a:latin typeface="微软雅黑" pitchFamily="34" charset="-122"/>
                <a:ea typeface="微软雅黑" pitchFamily="34" charset="-122"/>
              </a:rPr>
              <a:t>：</a:t>
            </a:r>
            <a:r>
              <a:rPr lang="zh-CN" altLang="en-US" sz="2200" dirty="0" smtClean="0">
                <a:latin typeface="微软雅黑" pitchFamily="34" charset="-122"/>
                <a:ea typeface="微软雅黑" pitchFamily="34" charset="-122"/>
              </a:rPr>
              <a:t>衡量同一簇中数据的紧密性，越大越好。</a:t>
            </a:r>
            <a:endParaRPr lang="zh-CN" altLang="en-US" sz="2200" dirty="0">
              <a:latin typeface="微软雅黑" pitchFamily="34" charset="-122"/>
              <a:ea typeface="微软雅黑" pitchFamily="34" charset="-122"/>
            </a:endParaRPr>
          </a:p>
        </p:txBody>
      </p:sp>
      <p:sp>
        <p:nvSpPr>
          <p:cNvPr id="13" name="矩形 12"/>
          <p:cNvSpPr/>
          <p:nvPr/>
        </p:nvSpPr>
        <p:spPr>
          <a:xfrm>
            <a:off x="824434" y="5635850"/>
            <a:ext cx="4900059" cy="430887"/>
          </a:xfrm>
          <a:prstGeom prst="rect">
            <a:avLst/>
          </a:prstGeom>
        </p:spPr>
        <p:txBody>
          <a:bodyPr wrap="none">
            <a:spAutoFit/>
          </a:bodyPr>
          <a:lstStyle/>
          <a:p>
            <a:r>
              <a:rPr lang="en-US" altLang="zh-CN" sz="2200" b="1" dirty="0" err="1" smtClean="0">
                <a:latin typeface="微软雅黑" pitchFamily="34" charset="-122"/>
                <a:ea typeface="微软雅黑" pitchFamily="34" charset="-122"/>
              </a:rPr>
              <a:t>Modurity</a:t>
            </a:r>
            <a:r>
              <a:rPr lang="zh-CN" altLang="en-US" sz="2200" b="1" dirty="0" smtClean="0">
                <a:latin typeface="微软雅黑" pitchFamily="34" charset="-122"/>
                <a:ea typeface="微软雅黑" pitchFamily="34" charset="-122"/>
              </a:rPr>
              <a:t>：</a:t>
            </a:r>
            <a:r>
              <a:rPr lang="zh-CN" altLang="en-US" sz="2200" dirty="0" smtClean="0">
                <a:latin typeface="微软雅黑" pitchFamily="34" charset="-122"/>
                <a:ea typeface="微软雅黑" pitchFamily="34" charset="-122"/>
              </a:rPr>
              <a:t>衡量模块性，越大越好。</a:t>
            </a:r>
            <a:endParaRPr lang="zh-CN" altLang="en-US" sz="22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P spid="11" grpId="0"/>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磁盘 2"/>
          <p:cNvSpPr/>
          <p:nvPr/>
        </p:nvSpPr>
        <p:spPr>
          <a:xfrm>
            <a:off x="5332280" y="1498420"/>
            <a:ext cx="1552218" cy="64843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a:t>
            </a:r>
            <a:r>
              <a:rPr kumimoji="1" lang="zh-CN" altLang="en-US" sz="2400" b="1" dirty="0" smtClean="0">
                <a:solidFill>
                  <a:schemeClr val="tx1"/>
                </a:solidFill>
                <a:latin typeface="微软雅黑" panose="020B0503020204020204" pitchFamily="34" charset="-122"/>
                <a:ea typeface="微软雅黑" panose="020B0503020204020204" pitchFamily="34" charset="-122"/>
              </a:rPr>
              <a:t>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 name="流程图: 磁盘 3"/>
          <p:cNvSpPr/>
          <p:nvPr/>
        </p:nvSpPr>
        <p:spPr>
          <a:xfrm>
            <a:off x="9614453" y="1276932"/>
            <a:ext cx="2054086" cy="956057"/>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微软雅黑" panose="020B0503020204020204" pitchFamily="34" charset="-122"/>
                <a:ea typeface="微软雅黑" panose="020B0503020204020204" pitchFamily="34" charset="-122"/>
              </a:rPr>
              <a:t>未知测试数据</a:t>
            </a:r>
            <a:endParaRPr kumimoji="1" lang="zh-CN" altLang="en-US" sz="2400" b="1"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cstate="print"/>
          <a:srcRect l="74879" t="26087" r="1498" b="50290"/>
          <a:stretch/>
        </p:blipFill>
        <p:spPr>
          <a:xfrm>
            <a:off x="7820382" y="1360926"/>
            <a:ext cx="886295" cy="886295"/>
          </a:xfrm>
          <a:prstGeom prst="rect">
            <a:avLst/>
          </a:prstGeom>
        </p:spPr>
      </p:pic>
      <p:sp>
        <p:nvSpPr>
          <p:cNvPr id="6" name="右箭头 5"/>
          <p:cNvSpPr/>
          <p:nvPr/>
        </p:nvSpPr>
        <p:spPr>
          <a:xfrm>
            <a:off x="6924258" y="1578622"/>
            <a:ext cx="904988"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35654" y="1391609"/>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p>
        </p:txBody>
      </p:sp>
      <p:sp>
        <p:nvSpPr>
          <p:cNvPr id="8" name="右箭头 7"/>
          <p:cNvSpPr/>
          <p:nvPr/>
        </p:nvSpPr>
        <p:spPr>
          <a:xfrm>
            <a:off x="8726558" y="1548805"/>
            <a:ext cx="875573"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55447" y="1371060"/>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p>
        </p:txBody>
      </p:sp>
      <p:sp>
        <p:nvSpPr>
          <p:cNvPr id="10" name="矩形 9"/>
          <p:cNvSpPr/>
          <p:nvPr/>
        </p:nvSpPr>
        <p:spPr>
          <a:xfrm>
            <a:off x="1411605" y="400050"/>
            <a:ext cx="3970655" cy="645160"/>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模型选择</a:t>
            </a:r>
            <a:endParaRPr lang="zh-CN" altLang="en-US" sz="36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6125837" y="2565283"/>
            <a:ext cx="5622215" cy="3053636"/>
          </a:xfrm>
          <a:prstGeom prst="rect">
            <a:avLst/>
          </a:prstGeom>
        </p:spPr>
      </p:pic>
      <p:sp>
        <p:nvSpPr>
          <p:cNvPr id="25" name="矩形 24"/>
          <p:cNvSpPr/>
          <p:nvPr/>
        </p:nvSpPr>
        <p:spPr>
          <a:xfrm>
            <a:off x="200030" y="1227738"/>
            <a:ext cx="5532782" cy="900055"/>
          </a:xfrm>
          <a:prstGeom prst="rect">
            <a:avLst/>
          </a:prstGeom>
        </p:spPr>
        <p:txBody>
          <a:bodyPr wrap="square">
            <a:spAutoFit/>
          </a:bodyPr>
          <a:lstStyle/>
          <a:p>
            <a:pPr indent="457200" fontAlgn="auto">
              <a:lnSpc>
                <a:spcPct val="125000"/>
              </a:lnSpc>
            </a:pPr>
            <a:r>
              <a:rPr lang="zh-CN" altLang="en-US" sz="2200" b="1" dirty="0">
                <a:solidFill>
                  <a:srgbClr val="CC6600"/>
                </a:solidFill>
                <a:latin typeface="微软雅黑" panose="020B0503020204020204" pitchFamily="34" charset="-122"/>
                <a:ea typeface="微软雅黑" panose="020B0503020204020204" pitchFamily="34" charset="-122"/>
              </a:rPr>
              <a:t>泛化误差</a:t>
            </a:r>
            <a:r>
              <a:rPr lang="zh-CN" altLang="en-US" sz="2200" dirty="0">
                <a:latin typeface="微软雅黑" panose="020B0503020204020204" pitchFamily="34" charset="-122"/>
                <a:ea typeface="微软雅黑" panose="020B0503020204020204" pitchFamily="34" charset="-122"/>
              </a:rPr>
              <a:t>：在“未来”样本上的误差</a:t>
            </a:r>
          </a:p>
          <a:p>
            <a:pPr indent="457200" fontAlgn="auto">
              <a:lnSpc>
                <a:spcPct val="125000"/>
              </a:lnSpc>
            </a:pPr>
            <a:r>
              <a:rPr lang="zh-CN" altLang="en-US" sz="2200" b="1" dirty="0">
                <a:solidFill>
                  <a:srgbClr val="CC6600"/>
                </a:solidFill>
                <a:latin typeface="微软雅黑" panose="020B0503020204020204" pitchFamily="34" charset="-122"/>
                <a:ea typeface="微软雅黑" panose="020B0503020204020204" pitchFamily="34" charset="-122"/>
              </a:rPr>
              <a:t>经验误差</a:t>
            </a:r>
            <a:r>
              <a:rPr lang="zh-CN" altLang="en-US" sz="2200" dirty="0">
                <a:latin typeface="微软雅黑" panose="020B0503020204020204" pitchFamily="34" charset="-122"/>
                <a:ea typeface="微软雅黑" panose="020B0503020204020204" pitchFamily="34" charset="-122"/>
              </a:rPr>
              <a:t>：在训练集上的误差</a:t>
            </a:r>
          </a:p>
        </p:txBody>
      </p:sp>
      <p:pic>
        <p:nvPicPr>
          <p:cNvPr id="27" name="图片 26"/>
          <p:cNvPicPr>
            <a:picLocks noChangeAspect="1"/>
          </p:cNvPicPr>
          <p:nvPr/>
        </p:nvPicPr>
        <p:blipFill>
          <a:blip r:embed="rId5"/>
          <a:stretch>
            <a:fillRect/>
          </a:stretch>
        </p:blipFill>
        <p:spPr>
          <a:xfrm>
            <a:off x="241686" y="2526446"/>
            <a:ext cx="1823085" cy="1686560"/>
          </a:xfrm>
          <a:prstGeom prst="rect">
            <a:avLst/>
          </a:prstGeom>
        </p:spPr>
      </p:pic>
      <p:pic>
        <p:nvPicPr>
          <p:cNvPr id="28" name="图片 27"/>
          <p:cNvPicPr>
            <a:picLocks noChangeAspect="1"/>
          </p:cNvPicPr>
          <p:nvPr/>
        </p:nvPicPr>
        <p:blipFill>
          <a:blip r:embed="rId6"/>
          <a:stretch>
            <a:fillRect/>
          </a:stretch>
        </p:blipFill>
        <p:spPr>
          <a:xfrm>
            <a:off x="2097791" y="2526446"/>
            <a:ext cx="1947545" cy="1689735"/>
          </a:xfrm>
          <a:prstGeom prst="rect">
            <a:avLst/>
          </a:prstGeom>
        </p:spPr>
      </p:pic>
      <p:pic>
        <p:nvPicPr>
          <p:cNvPr id="29" name="图片 28"/>
          <p:cNvPicPr>
            <a:picLocks noChangeAspect="1"/>
          </p:cNvPicPr>
          <p:nvPr/>
        </p:nvPicPr>
        <p:blipFill>
          <a:blip r:embed="rId7"/>
          <a:stretch>
            <a:fillRect/>
          </a:stretch>
        </p:blipFill>
        <p:spPr>
          <a:xfrm>
            <a:off x="4045336" y="2438181"/>
            <a:ext cx="2018030" cy="1779270"/>
          </a:xfrm>
          <a:prstGeom prst="rect">
            <a:avLst/>
          </a:prstGeom>
        </p:spPr>
      </p:pic>
      <p:sp>
        <p:nvSpPr>
          <p:cNvPr id="30" name="矩形 29"/>
          <p:cNvSpPr/>
          <p:nvPr/>
        </p:nvSpPr>
        <p:spPr>
          <a:xfrm>
            <a:off x="773181" y="2158781"/>
            <a:ext cx="995680" cy="337185"/>
          </a:xfrm>
          <a:prstGeom prst="rect">
            <a:avLst/>
          </a:prstGeom>
        </p:spPr>
        <p:txBody>
          <a:bodyPr wrap="square">
            <a:spAutoFit/>
          </a:bodyPr>
          <a:lstStyle/>
          <a:p>
            <a:r>
              <a:rPr lang="zh-CN" altLang="en-US" sz="1600" b="1" dirty="0" smtClean="0">
                <a:latin typeface="微软雅黑" panose="020B0503020204020204" pitchFamily="34" charset="-122"/>
                <a:ea typeface="微软雅黑" panose="020B0503020204020204" pitchFamily="34" charset="-122"/>
              </a:rPr>
              <a:t>欠拟合</a:t>
            </a:r>
          </a:p>
        </p:txBody>
      </p:sp>
      <p:sp>
        <p:nvSpPr>
          <p:cNvPr id="31" name="矩形 30"/>
          <p:cNvSpPr/>
          <p:nvPr/>
        </p:nvSpPr>
        <p:spPr>
          <a:xfrm>
            <a:off x="2716198" y="2158527"/>
            <a:ext cx="998220" cy="337185"/>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合适拟合</a:t>
            </a:r>
          </a:p>
        </p:txBody>
      </p:sp>
      <p:sp>
        <p:nvSpPr>
          <p:cNvPr id="32" name="矩形 31"/>
          <p:cNvSpPr/>
          <p:nvPr/>
        </p:nvSpPr>
        <p:spPr>
          <a:xfrm>
            <a:off x="4657491" y="2158527"/>
            <a:ext cx="794385" cy="337185"/>
          </a:xfrm>
          <a:prstGeom prst="rect">
            <a:avLst/>
          </a:prstGeom>
        </p:spPr>
        <p:txBody>
          <a:bodyPr wrap="none">
            <a:spAutoFit/>
          </a:bodyPr>
          <a:lstStyle/>
          <a:p>
            <a:r>
              <a:rPr lang="zh-CN" altLang="en-US" sz="1600" b="1" dirty="0" smtClean="0">
                <a:latin typeface="微软雅黑" panose="020B0503020204020204" pitchFamily="34" charset="-122"/>
                <a:ea typeface="微软雅黑" panose="020B0503020204020204" pitchFamily="34" charset="-122"/>
              </a:rPr>
              <a:t>过拟合</a:t>
            </a:r>
          </a:p>
        </p:txBody>
      </p:sp>
      <p:sp>
        <p:nvSpPr>
          <p:cNvPr id="33" name="矩形 32"/>
          <p:cNvSpPr/>
          <p:nvPr/>
        </p:nvSpPr>
        <p:spPr>
          <a:xfrm>
            <a:off x="284923" y="4258774"/>
            <a:ext cx="6096000" cy="1446550"/>
          </a:xfrm>
          <a:prstGeom prst="rect">
            <a:avLst/>
          </a:prstGeom>
        </p:spPr>
        <p:txBody>
          <a:bodyPr>
            <a:spAutoFit/>
          </a:bodyPr>
          <a:lstStyle/>
          <a:p>
            <a:pPr marL="342900" lvl="0" indent="-342900">
              <a:buFont typeface="Wingdings" panose="05000000000000000000" charset="0"/>
              <a:buChar char=""/>
            </a:pPr>
            <a:r>
              <a:rPr lang="zh-CN" altLang="en-US" sz="2200" dirty="0" smtClean="0">
                <a:latin typeface="微软雅黑" panose="020B0503020204020204" pitchFamily="34" charset="-122"/>
                <a:ea typeface="微软雅黑" panose="020B0503020204020204" pitchFamily="34" charset="-122"/>
                <a:sym typeface="+mn-ea"/>
              </a:rPr>
              <a:t>AIC准则（AkalikeInformation Criterion）</a:t>
            </a:r>
            <a:endParaRPr lang="en-US" altLang="zh-CN" sz="2200" dirty="0" smtClean="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endParaRPr lang="en-US" altLang="zh-CN" sz="2200" dirty="0" smtClean="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endParaRPr lang="zh-CN" altLang="en-US" sz="2200" dirty="0" smtClean="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r>
              <a:rPr lang="zh-CN" altLang="en-US" sz="2200" dirty="0" smtClean="0">
                <a:latin typeface="微软雅黑" panose="020B0503020204020204" pitchFamily="34" charset="-122"/>
                <a:ea typeface="微软雅黑" panose="020B0503020204020204" pitchFamily="34" charset="-122"/>
                <a:sym typeface="+mn-ea"/>
              </a:rPr>
              <a:t>BIC准则（BayesianInformation Criterion）</a:t>
            </a:r>
            <a:endParaRPr lang="zh-CN" altLang="en-US" sz="2200" dirty="0">
              <a:latin typeface="微软雅黑" panose="020B0503020204020204" pitchFamily="34" charset="-122"/>
              <a:ea typeface="微软雅黑" panose="020B0503020204020204" pitchFamily="34" charset="-122"/>
              <a:sym typeface="+mn-ea"/>
            </a:endParaRPr>
          </a:p>
        </p:txBody>
      </p:sp>
      <p:sp>
        <p:nvSpPr>
          <p:cNvPr id="37" name="矩形 36"/>
          <p:cNvSpPr/>
          <p:nvPr/>
        </p:nvSpPr>
        <p:spPr>
          <a:xfrm>
            <a:off x="10250557" y="5784574"/>
            <a:ext cx="715617" cy="185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Picture 3" descr="C:\Users\pcpc\AppData\Local\Temp\vmware-pcpc\VMwareDnD\dff12d47\20141105155641871.png"/>
          <p:cNvPicPr>
            <a:picLocks noChangeAspect="1" noChangeArrowheads="1"/>
          </p:cNvPicPr>
          <p:nvPr/>
        </p:nvPicPr>
        <p:blipFill>
          <a:blip r:embed="rId8"/>
          <a:srcRect/>
          <a:stretch>
            <a:fillRect/>
          </a:stretch>
        </p:blipFill>
        <p:spPr bwMode="auto">
          <a:xfrm>
            <a:off x="1993292" y="4663335"/>
            <a:ext cx="2426308" cy="580205"/>
          </a:xfrm>
          <a:prstGeom prst="rect">
            <a:avLst/>
          </a:prstGeom>
          <a:noFill/>
        </p:spPr>
      </p:pic>
      <p:pic>
        <p:nvPicPr>
          <p:cNvPr id="23" name="Picture 4" descr="C:\Users\pcpc\AppData\Local\Temp\vmware-pcpc\VMwareDnD\9204b097\20141105155701605.png"/>
          <p:cNvPicPr>
            <a:picLocks noChangeAspect="1" noChangeArrowheads="1"/>
          </p:cNvPicPr>
          <p:nvPr/>
        </p:nvPicPr>
        <p:blipFill>
          <a:blip r:embed="rId9"/>
          <a:srcRect/>
          <a:stretch>
            <a:fillRect/>
          </a:stretch>
        </p:blipFill>
        <p:spPr bwMode="auto">
          <a:xfrm>
            <a:off x="1699900" y="5763266"/>
            <a:ext cx="2959546" cy="577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p:bldP spid="8" grpId="0" animBg="1"/>
      <p:bldP spid="9" grpId="0"/>
      <p:bldP spid="25"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发展历程</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165838" y="1276056"/>
            <a:ext cx="51144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推理期（</a:t>
            </a:r>
            <a:r>
              <a:rPr sz="2400" b="1" dirty="0">
                <a:solidFill>
                  <a:srgbClr val="0033CC"/>
                </a:solidFill>
                <a:latin typeface="微软雅黑" panose="020B0503020204020204" pitchFamily="34" charset="-122"/>
                <a:ea typeface="微软雅黑" panose="020B0503020204020204" pitchFamily="34" charset="-122"/>
              </a:rPr>
              <a:t>20世纪50-70年代初</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33" y="1276057"/>
            <a:ext cx="498965" cy="498965"/>
          </a:xfrm>
          <a:prstGeom prst="rect">
            <a:avLst/>
          </a:prstGeom>
        </p:spPr>
      </p:pic>
      <p:sp>
        <p:nvSpPr>
          <p:cNvPr id="9" name="矩形 8"/>
          <p:cNvSpPr/>
          <p:nvPr/>
        </p:nvSpPr>
        <p:spPr>
          <a:xfrm>
            <a:off x="1133475" y="1711620"/>
            <a:ext cx="11058525" cy="861774"/>
          </a:xfrm>
          <a:prstGeom prst="rect">
            <a:avLst/>
          </a:prstGeom>
        </p:spPr>
        <p:txBody>
          <a:bodyPr wrap="square">
            <a:spAutoFit/>
          </a:bodyPr>
          <a:lstStyle/>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认为只要给机器赋予</a:t>
            </a:r>
            <a:r>
              <a:rPr lang="zh-CN" altLang="en-US" sz="2000" dirty="0">
                <a:solidFill>
                  <a:srgbClr val="CC0099"/>
                </a:solidFill>
                <a:latin typeface="微软雅黑" panose="020B0503020204020204" pitchFamily="34" charset="-122"/>
                <a:ea typeface="微软雅黑" panose="020B0503020204020204" pitchFamily="34" charset="-122"/>
                <a:sym typeface="+mn-ea"/>
              </a:rPr>
              <a:t>逻辑推理</a:t>
            </a:r>
            <a:r>
              <a:rPr lang="zh-CN" altLang="en-US" sz="2000" dirty="0">
                <a:latin typeface="微软雅黑" panose="020B0503020204020204" pitchFamily="34" charset="-122"/>
                <a:ea typeface="微软雅黑" panose="020B0503020204020204" pitchFamily="34" charset="-122"/>
                <a:sym typeface="+mn-ea"/>
              </a:rPr>
              <a:t>能力，机器就能具有智能</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A. Newell 和 H. Simon 的“逻辑理论家”、“通用问题求解”程序，获得了1975年图灵奖</a:t>
            </a:r>
          </a:p>
        </p:txBody>
      </p:sp>
      <p:sp>
        <p:nvSpPr>
          <p:cNvPr id="11" name="矩形 10"/>
          <p:cNvSpPr/>
          <p:nvPr/>
        </p:nvSpPr>
        <p:spPr>
          <a:xfrm>
            <a:off x="1133466" y="2508592"/>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知识期（</a:t>
            </a:r>
            <a:r>
              <a:rPr lang="en-US" altLang="zh-CN" sz="2400" b="1" dirty="0">
                <a:solidFill>
                  <a:srgbClr val="0033CC"/>
                </a:solidFill>
                <a:latin typeface="微软雅黑" panose="020B0503020204020204" pitchFamily="34" charset="-122"/>
                <a:ea typeface="微软雅黑" panose="020B0503020204020204" pitchFamily="34" charset="-122"/>
              </a:rPr>
              <a:t>20世纪70年代中期</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12" name="矩形 11"/>
          <p:cNvSpPr/>
          <p:nvPr/>
        </p:nvSpPr>
        <p:spPr>
          <a:xfrm>
            <a:off x="1131961" y="2939237"/>
            <a:ext cx="11060039" cy="861774"/>
          </a:xfrm>
          <a:prstGeom prst="rect">
            <a:avLst/>
          </a:prstGeom>
        </p:spPr>
        <p:txBody>
          <a:bodyPr wrap="square">
            <a:spAutoFit/>
          </a:bodyPr>
          <a:lstStyle/>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认为要使机器具有智能，就必须设法使机器</a:t>
            </a:r>
            <a:r>
              <a:rPr lang="zh-CN" altLang="en-US" sz="2000" dirty="0">
                <a:solidFill>
                  <a:srgbClr val="CC0099"/>
                </a:solidFill>
                <a:latin typeface="微软雅黑" panose="020B0503020204020204" pitchFamily="34" charset="-122"/>
                <a:ea typeface="微软雅黑" panose="020B0503020204020204" pitchFamily="34" charset="-122"/>
                <a:sym typeface="+mn-ea"/>
              </a:rPr>
              <a:t>拥有知识</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E.A. Feigenbaum 作为“知识工程”之父在 1994 年获得了图灵奖</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029" y="2534508"/>
            <a:ext cx="498966" cy="498966"/>
          </a:xfrm>
          <a:prstGeom prst="rect">
            <a:avLst/>
          </a:prstGeom>
        </p:spPr>
      </p:pic>
      <p:sp>
        <p:nvSpPr>
          <p:cNvPr id="13" name="矩形 12"/>
          <p:cNvSpPr/>
          <p:nvPr/>
        </p:nvSpPr>
        <p:spPr>
          <a:xfrm>
            <a:off x="1133457" y="3719706"/>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学科形成（</a:t>
            </a:r>
            <a:r>
              <a:rPr lang="en-US" altLang="zh-CN" sz="2400" b="1" dirty="0">
                <a:solidFill>
                  <a:srgbClr val="0033CC"/>
                </a:solidFill>
                <a:latin typeface="微软雅黑" panose="020B0503020204020204" pitchFamily="34" charset="-122"/>
                <a:ea typeface="微软雅黑" panose="020B0503020204020204" pitchFamily="34" charset="-122"/>
              </a:rPr>
              <a:t>20世纪80年代</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16" name="矩形 15"/>
          <p:cNvSpPr/>
          <p:nvPr/>
        </p:nvSpPr>
        <p:spPr>
          <a:xfrm>
            <a:off x="1131961" y="4150229"/>
            <a:ext cx="11115032" cy="1246495"/>
          </a:xfrm>
          <a:prstGeom prst="rect">
            <a:avLst/>
          </a:prstGeom>
        </p:spPr>
        <p:txBody>
          <a:bodyPr wrap="square">
            <a:spAutoFit/>
          </a:bodyPr>
          <a:lstStyle/>
          <a:p>
            <a:pPr lvl="0" indent="0" algn="l">
              <a:lnSpc>
                <a:spcPct val="125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sym typeface="+mn-ea"/>
              </a:rPr>
              <a:t>20 世纪 80 年代是机器学习成为一个</a:t>
            </a:r>
            <a:r>
              <a:rPr lang="zh-CN" altLang="en-US" sz="2000" dirty="0" smtClean="0">
                <a:solidFill>
                  <a:srgbClr val="CC0099"/>
                </a:solidFill>
                <a:latin typeface="微软雅黑" panose="020B0503020204020204" pitchFamily="34" charset="-122"/>
                <a:ea typeface="微软雅黑" panose="020B0503020204020204" pitchFamily="34" charset="-122"/>
                <a:sym typeface="+mn-ea"/>
              </a:rPr>
              <a:t>独立学科</a:t>
            </a:r>
            <a:r>
              <a:rPr lang="zh-CN" altLang="en-US" sz="2000" dirty="0">
                <a:solidFill>
                  <a:srgbClr val="CC0099"/>
                </a:solidFill>
                <a:latin typeface="微软雅黑" panose="020B0503020204020204" pitchFamily="34" charset="-122"/>
                <a:ea typeface="微软雅黑" panose="020B0503020204020204" pitchFamily="34" charset="-122"/>
                <a:sym typeface="+mn-ea"/>
              </a:rPr>
              <a:t>领域</a:t>
            </a:r>
            <a:r>
              <a:rPr lang="zh-CN" altLang="en-US" sz="2000" dirty="0">
                <a:latin typeface="微软雅黑" panose="020B0503020204020204" pitchFamily="34" charset="-122"/>
                <a:ea typeface="微软雅黑" panose="020B0503020204020204" pitchFamily="34" charset="-122"/>
                <a:sym typeface="+mn-ea"/>
              </a:rPr>
              <a:t>并开始快速发展、各种机器学习技术</a:t>
            </a:r>
            <a:r>
              <a:rPr lang="zh-CN" altLang="en-US" sz="2000" dirty="0" smtClean="0">
                <a:solidFill>
                  <a:srgbClr val="CC0099"/>
                </a:solidFill>
                <a:latin typeface="微软雅黑" panose="020B0503020204020204" pitchFamily="34" charset="-122"/>
                <a:ea typeface="微软雅黑" panose="020B0503020204020204" pitchFamily="34" charset="-122"/>
                <a:sym typeface="+mn-ea"/>
              </a:rPr>
              <a:t>百花齐放</a:t>
            </a:r>
            <a:endParaRPr lang="zh-CN" altLang="en-US" sz="2000" dirty="0">
              <a:solidFill>
                <a:srgbClr val="CC0099"/>
              </a:solidFill>
              <a:latin typeface="微软雅黑" panose="020B0503020204020204" pitchFamily="34" charset="-122"/>
              <a:ea typeface="微软雅黑" panose="020B0503020204020204" pitchFamily="34" charset="-122"/>
              <a:sym typeface="+mn-ea"/>
            </a:endParaRP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1980 年美国卡内基梅隆大学举行第一届机器学习研讨会</a:t>
            </a:r>
          </a:p>
          <a:p>
            <a:pPr marL="457200" lvl="0" indent="-457200" algn="l">
              <a:lnSpc>
                <a:spcPct val="125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sym typeface="+mn-ea"/>
              </a:rPr>
              <a:t>1990 </a:t>
            </a:r>
            <a:r>
              <a:rPr lang="zh-CN" altLang="en-US" sz="2000" dirty="0">
                <a:latin typeface="微软雅黑" panose="020B0503020204020204" pitchFamily="34" charset="-122"/>
                <a:ea typeface="微软雅黑" panose="020B0503020204020204" pitchFamily="34" charset="-122"/>
                <a:sym typeface="+mn-ea"/>
              </a:rPr>
              <a:t>年《机器学习:风范与方法》出版</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020" y="3745622"/>
            <a:ext cx="498966" cy="498966"/>
          </a:xfrm>
          <a:prstGeom prst="rect">
            <a:avLst/>
          </a:prstGeom>
        </p:spPr>
      </p:pic>
      <p:sp>
        <p:nvSpPr>
          <p:cNvPr id="24" name="矩形 23"/>
          <p:cNvSpPr/>
          <p:nvPr/>
        </p:nvSpPr>
        <p:spPr>
          <a:xfrm>
            <a:off x="1177251" y="5327971"/>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繁荣期（</a:t>
            </a:r>
            <a:r>
              <a:rPr lang="en-US" altLang="zh-CN" sz="2400" b="1" dirty="0">
                <a:solidFill>
                  <a:srgbClr val="0033CC"/>
                </a:solidFill>
                <a:latin typeface="微软雅黑" panose="020B0503020204020204" pitchFamily="34" charset="-122"/>
                <a:ea typeface="微软雅黑" panose="020B0503020204020204" pitchFamily="34" charset="-122"/>
              </a:rPr>
              <a:t>20世纪80年代-</a:t>
            </a:r>
            <a:r>
              <a:rPr lang="zh-CN" altLang="en-US" sz="2400" b="1" dirty="0">
                <a:solidFill>
                  <a:srgbClr val="0033CC"/>
                </a:solidFill>
                <a:latin typeface="微软雅黑" panose="020B0503020204020204" pitchFamily="34" charset="-122"/>
                <a:ea typeface="微软雅黑" panose="020B0503020204020204" pitchFamily="34" charset="-122"/>
              </a:rPr>
              <a:t>至今）</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25" name="矩形 24"/>
          <p:cNvSpPr/>
          <p:nvPr/>
        </p:nvSpPr>
        <p:spPr>
          <a:xfrm>
            <a:off x="901175" y="5796361"/>
            <a:ext cx="9751695" cy="860425"/>
          </a:xfrm>
          <a:prstGeom prst="rect">
            <a:avLst/>
          </a:prstGeom>
        </p:spPr>
        <p:txBody>
          <a:bodyPr wrap="square">
            <a:spAutoFit/>
          </a:bodyPr>
          <a:lstStyle/>
          <a:p>
            <a:pPr marL="457200" indent="-457200">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20 世纪 90 年代后，</a:t>
            </a:r>
            <a:r>
              <a:rPr lang="zh-CN" altLang="en-US" sz="2000" dirty="0">
                <a:solidFill>
                  <a:srgbClr val="CC0099"/>
                </a:solidFill>
                <a:latin typeface="微软雅黑" panose="020B0503020204020204" pitchFamily="34" charset="-122"/>
                <a:ea typeface="微软雅黑" panose="020B0503020204020204" pitchFamily="34" charset="-122"/>
              </a:rPr>
              <a:t>统计学习方法</a:t>
            </a:r>
            <a:r>
              <a:rPr lang="zh-CN" altLang="en-US" sz="2000" dirty="0">
                <a:latin typeface="微软雅黑" panose="020B0503020204020204" pitchFamily="34" charset="-122"/>
                <a:ea typeface="微软雅黑" panose="020B0503020204020204" pitchFamily="34" charset="-122"/>
              </a:rPr>
              <a:t>占主导，代表为SVM</a:t>
            </a:r>
          </a:p>
          <a:p>
            <a:pPr marL="457200" indent="-457200">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2006 至今，大数据分析的需求，</a:t>
            </a:r>
            <a:r>
              <a:rPr lang="zh-CN" altLang="en-US" sz="2000" dirty="0">
                <a:solidFill>
                  <a:srgbClr val="CC0099"/>
                </a:solidFill>
                <a:latin typeface="微软雅黑" panose="020B0503020204020204" pitchFamily="34" charset="-122"/>
                <a:ea typeface="微软雅黑" panose="020B0503020204020204" pitchFamily="34" charset="-122"/>
              </a:rPr>
              <a:t>神经网络</a:t>
            </a:r>
            <a:r>
              <a:rPr lang="zh-CN" altLang="en-US" sz="2000" dirty="0">
                <a:latin typeface="微软雅黑" panose="020B0503020204020204" pitchFamily="34" charset="-122"/>
                <a:ea typeface="微软雅黑" panose="020B0503020204020204" pitchFamily="34" charset="-122"/>
              </a:rPr>
              <a:t>又被重视，成为</a:t>
            </a:r>
            <a:r>
              <a:rPr lang="zh-CN" altLang="en-US" sz="2000" dirty="0">
                <a:solidFill>
                  <a:srgbClr val="CC0099"/>
                </a:solidFill>
                <a:latin typeface="微软雅黑" panose="020B0503020204020204" pitchFamily="34" charset="-122"/>
                <a:ea typeface="微软雅黑" panose="020B0503020204020204" pitchFamily="34" charset="-122"/>
              </a:rPr>
              <a:t>深度学习理论的基础</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20" y="5376626"/>
            <a:ext cx="473710" cy="473710"/>
          </a:xfrm>
          <a:prstGeom prst="rect">
            <a:avLst/>
          </a:prstGeom>
        </p:spPr>
      </p:pic>
      <p:sp>
        <p:nvSpPr>
          <p:cNvPr id="18" name="矩形 17"/>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6" grpId="0"/>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概论</a:t>
            </a: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机器学习准备</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机器学习方法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学科定义、发展</a:t>
            </a:r>
            <a:r>
              <a:rPr lang="zh-CN" altLang="en-US" dirty="0">
                <a:latin typeface="微软雅黑" panose="020B0503020204020204" pitchFamily="34" charset="-122"/>
                <a:ea typeface="微软雅黑" panose="020B0503020204020204" pitchFamily="34" charset="-122"/>
              </a:rPr>
              <a:t>历程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机器学习方法、应用场景与挑战</a:t>
            </a:r>
            <a:endParaRPr lang="zh-CN" altLang="en-US"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鸢尾花分类任务简介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数据预处理、特征工程</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7519855" y="3880235"/>
            <a:ext cx="393124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实践：鸢尾花分类</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0380783"/>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1" y="400051"/>
            <a:ext cx="272096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实践：鸢尾花分类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949567"/>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感谢聆听</a:t>
            </a:r>
            <a:endParaRPr lang="zh-CN" altLang="en-US" sz="3600" b="1" dirty="0">
              <a:latin typeface="微软雅黑" panose="020B0503020204020204" pitchFamily="34" charset="-122"/>
              <a:ea typeface="微软雅黑" panose="020B0503020204020204" pitchFamily="34" charset="-122"/>
            </a:endParaRPr>
          </a:p>
        </p:txBody>
      </p:sp>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smtClean="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pic>
        <p:nvPicPr>
          <p:cNvPr id="6"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Tree>
    <p:extLst>
      <p:ext uri="{BB962C8B-B14F-4D97-AF65-F5344CB8AC3E}">
        <p14:creationId xmlns:p14="http://schemas.microsoft.com/office/powerpoint/2010/main" val="1631903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6"/>
                                        </p:tgtEl>
                                        <p:attrNameLst>
                                          <p:attrName>style.color</p:attrName>
                                        </p:attrNameLst>
                                      </p:cBhvr>
                                      <p:to>
                                        <a:schemeClr val="bg1"/>
                                      </p:to>
                                    </p:animClr>
                                    <p:animClr clrSpc="rgb" dir="cw">
                                      <p:cBhvr>
                                        <p:cTn id="7" dur="200" fill="hold"/>
                                        <p:tgtEl>
                                          <p:spTgt spid="6"/>
                                        </p:tgtEl>
                                        <p:attrNameLst>
                                          <p:attrName>fillcolor</p:attrName>
                                        </p:attrNameLst>
                                      </p:cBhvr>
                                      <p:to>
                                        <a:schemeClr val="bg1"/>
                                      </p:to>
                                    </p:animClr>
                                    <p:set>
                                      <p:cBhvr>
                                        <p:cTn id="8" dur="200" fill="hold"/>
                                        <p:tgtEl>
                                          <p:spTgt spid="6"/>
                                        </p:tgtEl>
                                        <p:attrNameLst>
                                          <p:attrName>fill.type</p:attrName>
                                        </p:attrNameLst>
                                      </p:cBhvr>
                                      <p:to>
                                        <p:strVal val="solid"/>
                                      </p:to>
                                    </p:set>
                                    <p:set>
                                      <p:cBhvr>
                                        <p:cTn id="9" dur="200" fill="hold"/>
                                        <p:tgtEl>
                                          <p:spTgt spid="6"/>
                                        </p:tgtEl>
                                        <p:attrNameLst>
                                          <p:attrName>fill.on</p:attrName>
                                        </p:attrNameLst>
                                      </p:cBhvr>
                                      <p:to>
                                        <p:strVal val="true"/>
                                      </p:to>
                                    </p:set>
                                    <p:animRot by="120000">
                                      <p:cBhvr>
                                        <p:cTn id="10" dur="200" fill="hold">
                                          <p:stCondLst>
                                            <p:cond delay="0"/>
                                          </p:stCondLst>
                                        </p:cTn>
                                        <p:tgtEl>
                                          <p:spTgt spid="6"/>
                                        </p:tgtEl>
                                        <p:attrNameLst>
                                          <p:attrName>r</p:attrName>
                                        </p:attrNameLst>
                                      </p:cBhvr>
                                    </p:animRot>
                                    <p:animRot by="-240000">
                                      <p:cBhvr>
                                        <p:cTn id="11" dur="400" fill="hold">
                                          <p:stCondLst>
                                            <p:cond delay="400"/>
                                          </p:stCondLst>
                                        </p:cTn>
                                        <p:tgtEl>
                                          <p:spTgt spid="6"/>
                                        </p:tgtEl>
                                        <p:attrNameLst>
                                          <p:attrName>r</p:attrName>
                                        </p:attrNameLst>
                                      </p:cBhvr>
                                    </p:animRot>
                                    <p:animRot by="240000">
                                      <p:cBhvr>
                                        <p:cTn id="12" dur="400" fill="hold">
                                          <p:stCondLst>
                                            <p:cond delay="800"/>
                                          </p:stCondLst>
                                        </p:cTn>
                                        <p:tgtEl>
                                          <p:spTgt spid="6"/>
                                        </p:tgtEl>
                                        <p:attrNameLst>
                                          <p:attrName>r</p:attrName>
                                        </p:attrNameLst>
                                      </p:cBhvr>
                                    </p:animRot>
                                    <p:animRot by="-240000">
                                      <p:cBhvr>
                                        <p:cTn id="13" dur="400" fill="hold">
                                          <p:stCondLst>
                                            <p:cond delay="1200"/>
                                          </p:stCondLst>
                                        </p:cTn>
                                        <p:tgtEl>
                                          <p:spTgt spid="6"/>
                                        </p:tgtEl>
                                        <p:attrNameLst>
                                          <p:attrName>r</p:attrName>
                                        </p:attrNameLst>
                                      </p:cBhvr>
                                    </p:animRot>
                                    <p:animRot by="120000">
                                      <p:cBhvr>
                                        <p:cTn id="14" dur="400" fill="hold">
                                          <p:stCondLst>
                                            <p:cond delay="16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11785</TotalTime>
  <Words>7977</Words>
  <Application>Microsoft Office PowerPoint</Application>
  <PresentationFormat>宽屏</PresentationFormat>
  <Paragraphs>850</Paragraphs>
  <Slides>92</Slides>
  <Notes>20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7" baseType="lpstr">
      <vt:lpstr>-apple-system</vt:lpstr>
      <vt:lpstr>Helvetica Neue</vt:lpstr>
      <vt:lpstr>PingFang SC</vt:lpstr>
      <vt:lpstr>黑体</vt:lpstr>
      <vt:lpstr>黑体-简</vt:lpstr>
      <vt:lpstr>宋体</vt:lpstr>
      <vt:lpstr>微软雅黑</vt:lpstr>
      <vt:lpstr>Arial</vt:lpstr>
      <vt:lpstr>Calibri</vt:lpstr>
      <vt:lpstr>Calibri Light</vt:lpstr>
      <vt:lpstr>Cambria Math</vt:lpstr>
      <vt:lpstr>Wingdings</vt:lpstr>
      <vt:lpstr>Office 主题</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wenxiaoxin</dc:creator>
  <cp:lastModifiedBy>wenxiaoxin</cp:lastModifiedBy>
  <cp:revision>158</cp:revision>
  <dcterms:created xsi:type="dcterms:W3CDTF">2018-10-31T09:24:18Z</dcterms:created>
  <dcterms:modified xsi:type="dcterms:W3CDTF">2019-08-16T10:48:42Z</dcterms:modified>
</cp:coreProperties>
</file>